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9" r:id="rId2"/>
    <p:sldId id="261" r:id="rId3"/>
    <p:sldId id="262" r:id="rId4"/>
    <p:sldId id="263" r:id="rId5"/>
    <p:sldId id="264" r:id="rId6"/>
    <p:sldId id="265" r:id="rId7"/>
    <p:sldId id="266" r:id="rId8"/>
    <p:sldId id="271" r:id="rId9"/>
    <p:sldId id="272" r:id="rId10"/>
    <p:sldId id="29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240"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EB7263-2A12-4CC3-88FF-7BC5503C6CD8}" type="datetimeFigureOut">
              <a:rPr lang="en-US" smtClean="0"/>
              <a:t>12/31/2024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C4990F-3C60-477F-B917-765D4B349DC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B420BF-C586-4A92-8677-EB35F3873565}" type="datetimeFigureOut">
              <a:rPr lang="en-US" smtClean="0"/>
              <a:pPr/>
              <a:t>12/31/2024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500AB4-31A9-432F-8C23-0B562745EB4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B420BF-C586-4A92-8677-EB35F3873565}" type="datetimeFigureOut">
              <a:rPr lang="en-US" smtClean="0"/>
              <a:pPr/>
              <a:t>12/31/2024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00AB4-31A9-432F-8C23-0B562745EB4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niversityinnovation.org/wiki/Sri_Venkateswara_College_of_Engineerin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universityinnovation.org/wiki/Sri_Venkateswara_College_of_Engineering"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nss.gov.in/about-us-0" TargetMode="External"/><Relationship Id="rId1" Type="http://schemas.openxmlformats.org/officeDocument/2006/relationships/slideLayout" Target="../slideLayouts/slideLayout7.xml"/><Relationship Id="rId4" Type="http://schemas.openxmlformats.org/officeDocument/2006/relationships/hyperlink" Target="https://universityinnovation.org/wiki/Sri_Venkateswara_College_of_Engineering"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universityinnovation.org/wiki/Sri_Venkateswara_College_of_Engineering"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universityinnovation.org/wiki/Sri_Venkateswara_College_of_Engineering"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universityinnovation.org/wiki/Sri_Venkateswara_College_of_Engineering"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universityinnovation.org/wiki/Sri_Venkateswara_College_of_Engineering"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universityinnovation.org/wiki/Sri_Venkateswara_College_of_Engineering"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universityinnovation.org/wiki/Sri_Venkateswara_College_of_Engineering"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368F9D89-54B8-41F8-8839-49992D6458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gradFill>
                  <a:gsLst>
                    <a:gs pos="100000">
                      <a:schemeClr val="tx2"/>
                    </a:gs>
                    <a:gs pos="0">
                      <a:schemeClr val="accent1"/>
                    </a:gs>
                  </a:gsLst>
                  <a:lin ang="0" scaled="1"/>
                </a:gradFill>
                <a:latin typeface="Aharoni" panose="02010803020104030203" pitchFamily="2" charset="-79"/>
                <a:cs typeface="Angsana New" panose="02020603050405020304" pitchFamily="18" charset="-34"/>
              </a:rPr>
              <a:t>NATIONAL SERVICE SCHEME</a:t>
            </a:r>
            <a:br>
              <a:rPr lang="en-US" dirty="0">
                <a:gradFill>
                  <a:gsLst>
                    <a:gs pos="100000">
                      <a:schemeClr val="tx2"/>
                    </a:gs>
                    <a:gs pos="0">
                      <a:schemeClr val="accent1"/>
                    </a:gs>
                  </a:gsLst>
                  <a:lin ang="0" scaled="1"/>
                </a:gradFill>
                <a:latin typeface="Aharoni" panose="02010803020104030203" pitchFamily="2" charset="-79"/>
                <a:cs typeface="Angsana New" panose="02020603050405020304" pitchFamily="18" charset="-34"/>
              </a:rPr>
            </a:br>
            <a:r>
              <a:rPr lang="en-US" dirty="0">
                <a:gradFill>
                  <a:gsLst>
                    <a:gs pos="100000">
                      <a:schemeClr val="tx2"/>
                    </a:gs>
                    <a:gs pos="0">
                      <a:schemeClr val="accent1"/>
                    </a:gs>
                  </a:gsLst>
                  <a:lin ang="0" scaled="1"/>
                </a:gradFill>
                <a:latin typeface="Aharoni" panose="02010803020104030203" pitchFamily="2" charset="-79"/>
                <a:cs typeface="Angsana New" panose="02020603050405020304" pitchFamily="18" charset="-34"/>
              </a:rPr>
              <a:t>MINISTRY OF YOUTH AFFAIRS AND SPORTS</a:t>
            </a:r>
            <a:br>
              <a:rPr lang="en-US" dirty="0">
                <a:gradFill>
                  <a:gsLst>
                    <a:gs pos="100000">
                      <a:schemeClr val="tx2"/>
                    </a:gs>
                    <a:gs pos="0">
                      <a:schemeClr val="accent1"/>
                    </a:gs>
                  </a:gsLst>
                  <a:lin ang="0" scaled="1"/>
                </a:gradFill>
                <a:latin typeface="Aharoni" panose="02010803020104030203" pitchFamily="2" charset="-79"/>
                <a:cs typeface="Angsana New" panose="02020603050405020304" pitchFamily="18" charset="-34"/>
              </a:rPr>
            </a:br>
            <a:r>
              <a:rPr lang="en-US" sz="1200" dirty="0">
                <a:gradFill>
                  <a:gsLst>
                    <a:gs pos="100000">
                      <a:schemeClr val="tx2"/>
                    </a:gs>
                    <a:gs pos="0">
                      <a:schemeClr val="accent1"/>
                    </a:gs>
                  </a:gsLst>
                  <a:lin ang="0" scaled="1"/>
                </a:gradFill>
                <a:latin typeface="Aharoni" panose="02010803020104030203" pitchFamily="2" charset="-79"/>
                <a:cs typeface="Angsana New" panose="02020603050405020304" pitchFamily="18" charset="-34"/>
              </a:rPr>
              <a:t>GOVERNMENT OF INDIA</a:t>
            </a:r>
            <a:br>
              <a:rPr lang="en-US" b="1" dirty="0">
                <a:gradFill>
                  <a:gsLst>
                    <a:gs pos="100000">
                      <a:schemeClr val="tx2"/>
                    </a:gs>
                    <a:gs pos="0">
                      <a:schemeClr val="accent1"/>
                    </a:gs>
                  </a:gsLst>
                  <a:lin ang="0" scaled="1"/>
                </a:gradFill>
                <a:latin typeface="Aharoni" panose="02010803020104030203" pitchFamily="2" charset="-79"/>
                <a:cs typeface="Angsana New" panose="02020603050405020304" pitchFamily="18" charset="-34"/>
              </a:rPr>
            </a:br>
            <a:endParaRPr lang="en-US" dirty="0"/>
          </a:p>
        </p:txBody>
      </p:sp>
      <p:sp>
        <p:nvSpPr>
          <p:cNvPr id="4" name="Title 3">
            <a:extLst>
              <a:ext uri="{FF2B5EF4-FFF2-40B4-BE49-F238E27FC236}">
                <a16:creationId xmlns:a16="http://schemas.microsoft.com/office/drawing/2014/main" id="{8C9C7612-F2AF-40A7-911B-D96AAD744FC0}"/>
              </a:ext>
            </a:extLst>
          </p:cNvPr>
          <p:cNvSpPr>
            <a:spLocks noGrp="1"/>
          </p:cNvSpPr>
          <p:nvPr>
            <p:ph type="ctrTitle"/>
          </p:nvPr>
        </p:nvSpPr>
        <p:spPr>
          <a:xfrm>
            <a:off x="838200" y="1371600"/>
            <a:ext cx="4114800" cy="2590800"/>
          </a:xfrm>
        </p:spPr>
        <p:txBody>
          <a:bodyPr vert="horz" lIns="91440" tIns="45720" rIns="91440" bIns="45720" rtlCol="0" anchor="b">
            <a:normAutofit fontScale="90000"/>
          </a:bodyPr>
          <a:lstStyle/>
          <a:p>
            <a:pPr>
              <a:lnSpc>
                <a:spcPct val="90000"/>
              </a:lnSpc>
            </a:pPr>
            <a:br>
              <a:rPr lang="en-US" sz="3800" b="1" kern="1200"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br>
              <a:rPr lang="en-US" sz="3800" b="1"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rPr>
            </a:br>
            <a:endParaRPr lang="en-US" sz="2800" kern="1200"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endParaRPr>
          </a:p>
        </p:txBody>
      </p:sp>
      <p:sp>
        <p:nvSpPr>
          <p:cNvPr id="5" name="Subtitle 4">
            <a:extLst>
              <a:ext uri="{FF2B5EF4-FFF2-40B4-BE49-F238E27FC236}">
                <a16:creationId xmlns:a16="http://schemas.microsoft.com/office/drawing/2014/main" id="{02185FF2-A57D-4ED9-90B5-F5BF9A098B47}"/>
              </a:ext>
            </a:extLst>
          </p:cNvPr>
          <p:cNvSpPr>
            <a:spLocks noGrp="1"/>
          </p:cNvSpPr>
          <p:nvPr>
            <p:ph type="subTitle" idx="1"/>
          </p:nvPr>
        </p:nvSpPr>
        <p:spPr>
          <a:xfrm>
            <a:off x="152400" y="4648200"/>
            <a:ext cx="8305800" cy="1524000"/>
          </a:xfrm>
        </p:spPr>
        <p:txBody>
          <a:bodyPr vert="horz" lIns="91440" tIns="45720" rIns="91440" bIns="45720" rtlCol="0">
            <a:normAutofit/>
          </a:bodyPr>
          <a:lstStyle/>
          <a:p>
            <a:pPr indent="-228600">
              <a:lnSpc>
                <a:spcPct val="100000"/>
              </a:lnSpc>
            </a:pPr>
            <a:r>
              <a:rPr lang="en-US" sz="2800" b="1" dirty="0">
                <a:solidFill>
                  <a:schemeClr val="tx1"/>
                </a:solidFill>
              </a:rPr>
              <a:t>  </a:t>
            </a:r>
            <a:r>
              <a:rPr lang="en-US" sz="2800" b="1" dirty="0" err="1">
                <a:solidFill>
                  <a:schemeClr val="tx1"/>
                </a:solidFill>
              </a:rPr>
              <a:t>Raghunath</a:t>
            </a:r>
            <a:r>
              <a:rPr lang="en-US" sz="2800" b="1" dirty="0">
                <a:solidFill>
                  <a:schemeClr val="tx1"/>
                </a:solidFill>
              </a:rPr>
              <a:t> Girls’ Post Graduate College, Meerut</a:t>
            </a:r>
          </a:p>
          <a:p>
            <a:pPr indent="-228600">
              <a:lnSpc>
                <a:spcPct val="100000"/>
              </a:lnSpc>
            </a:pPr>
            <a:endParaRPr lang="en-US" sz="2800" b="1" dirty="0">
              <a:solidFill>
                <a:schemeClr val="tx1"/>
              </a:solidFill>
            </a:endParaRPr>
          </a:p>
        </p:txBody>
      </p:sp>
      <p:pic>
        <p:nvPicPr>
          <p:cNvPr id="7" name="Picture 6" descr="A picture containing text, outdoor, sign&#10;&#10;Description automatically generated">
            <a:extLst>
              <a:ext uri="{FF2B5EF4-FFF2-40B4-BE49-F238E27FC236}">
                <a16:creationId xmlns:a16="http://schemas.microsoft.com/office/drawing/2014/main" id="{366DDFEE-93DA-44F7-8DAE-968EC6B6C7F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717666" y="990599"/>
            <a:ext cx="1193389" cy="1219201"/>
          </a:xfrm>
          <a:prstGeom prst="rect">
            <a:avLst/>
          </a:prstGeom>
        </p:spPr>
      </p:pic>
    </p:spTree>
    <p:extLst>
      <p:ext uri="{BB962C8B-B14F-4D97-AF65-F5344CB8AC3E}">
        <p14:creationId xmlns:p14="http://schemas.microsoft.com/office/powerpoint/2010/main" val="591222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276600"/>
            <a:ext cx="8382000" cy="4524315"/>
          </a:xfrm>
          <a:prstGeom prst="rect">
            <a:avLst/>
          </a:prstGeom>
        </p:spPr>
        <p:txBody>
          <a:bodyPr wrap="square">
            <a:spAutoFit/>
          </a:bodyPr>
          <a:lstStyle/>
          <a:p>
            <a:pPr lvl="0" fontAlgn="base">
              <a:spcBef>
                <a:spcPct val="0"/>
              </a:spcBef>
              <a:spcAft>
                <a:spcPct val="0"/>
              </a:spcAft>
            </a:pPr>
            <a:r>
              <a:rPr lang="en-US" sz="4000" b="1" dirty="0">
                <a:solidFill>
                  <a:schemeClr val="accent2">
                    <a:lumMod val="75000"/>
                  </a:schemeClr>
                </a:solidFill>
                <a:latin typeface="Josefin Sans"/>
                <a:cs typeface="Arial" pitchFamily="34" charset="0"/>
              </a:rPr>
              <a:t>Glimpses of Important     Activities organized by NSS following Motto and Objectives of NSS</a:t>
            </a:r>
          </a:p>
          <a:p>
            <a:pPr lvl="0" fontAlgn="base">
              <a:spcBef>
                <a:spcPct val="0"/>
              </a:spcBef>
              <a:spcAft>
                <a:spcPct val="0"/>
              </a:spcAft>
            </a:pPr>
            <a:endParaRPr lang="en-US" sz="4000" b="1" dirty="0">
              <a:solidFill>
                <a:schemeClr val="accent2">
                  <a:lumMod val="75000"/>
                </a:schemeClr>
              </a:solidFill>
              <a:latin typeface="Josefin Sans"/>
              <a:cs typeface="Arial" pitchFamily="34" charset="0"/>
            </a:endParaRPr>
          </a:p>
          <a:p>
            <a:pPr lvl="0" fontAlgn="base">
              <a:spcBef>
                <a:spcPct val="0"/>
              </a:spcBef>
              <a:spcAft>
                <a:spcPct val="0"/>
              </a:spcAft>
            </a:pPr>
            <a:endParaRPr lang="en-US" sz="4000" b="1" dirty="0">
              <a:solidFill>
                <a:schemeClr val="accent2">
                  <a:lumMod val="75000"/>
                </a:schemeClr>
              </a:solidFill>
              <a:latin typeface="Josefin Sans"/>
              <a:cs typeface="Arial" pitchFamily="34" charset="0"/>
            </a:endParaRPr>
          </a:p>
          <a:p>
            <a:pPr lvl="0" fontAlgn="base">
              <a:spcBef>
                <a:spcPct val="0"/>
              </a:spcBef>
              <a:spcAft>
                <a:spcPct val="0"/>
              </a:spcAft>
            </a:pPr>
            <a:endParaRPr lang="en-US" sz="2400" b="1" dirty="0">
              <a:solidFill>
                <a:srgbClr val="242323"/>
              </a:solidFill>
              <a:latin typeface="Josefin Sans"/>
              <a:cs typeface="Arial" pitchFamily="34" charset="0"/>
            </a:endParaRPr>
          </a:p>
          <a:p>
            <a:pPr lvl="0" eaLnBrk="0" fontAlgn="base" hangingPunct="0">
              <a:spcBef>
                <a:spcPct val="0"/>
              </a:spcBef>
              <a:spcAft>
                <a:spcPct val="0"/>
              </a:spcAft>
            </a:pPr>
            <a:r>
              <a:rPr lang="en-US" sz="600" dirty="0">
                <a:latin typeface="Arial" pitchFamily="34" charset="0"/>
                <a:cs typeface="Arial" pitchFamily="34" charset="0"/>
              </a:rPr>
              <a:t>‘                                                                </a:t>
            </a:r>
          </a:p>
          <a:p>
            <a:pPr lvl="0" eaLnBrk="0" fontAlgn="base" hangingPunct="0">
              <a:spcBef>
                <a:spcPct val="0"/>
              </a:spcBef>
              <a:spcAft>
                <a:spcPct val="0"/>
              </a:spcAft>
            </a:pPr>
            <a:endParaRPr lang="en-US" sz="600" dirty="0">
              <a:latin typeface="Arial" pitchFamily="34" charset="0"/>
              <a:cs typeface="Arial" pitchFamily="34" charset="0"/>
            </a:endParaRPr>
          </a:p>
          <a:p>
            <a:pPr lvl="0" eaLnBrk="0" fontAlgn="base" hangingPunct="0">
              <a:spcBef>
                <a:spcPct val="0"/>
              </a:spcBef>
              <a:spcAft>
                <a:spcPct val="0"/>
              </a:spcAft>
            </a:pPr>
            <a:endParaRPr lang="en-US" sz="1200" b="1" dirty="0">
              <a:solidFill>
                <a:srgbClr val="242323"/>
              </a:solidFill>
              <a:latin typeface="Josefin Sans"/>
              <a:cs typeface="Arial" pitchFamily="34" charset="0"/>
            </a:endParaRPr>
          </a:p>
        </p:txBody>
      </p:sp>
      <p:pic>
        <p:nvPicPr>
          <p:cNvPr id="3" name="Picture 2" descr="A picture containing text, outdoor, sign&#10;&#10;Description automatically generated">
            <a:extLst>
              <a:ext uri="{FF2B5EF4-FFF2-40B4-BE49-F238E27FC236}">
                <a16:creationId xmlns:a16="http://schemas.microsoft.com/office/drawing/2014/main" id="{366DDFEE-93DA-44F7-8DAE-968EC6B6C7F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200400" y="685800"/>
            <a:ext cx="2012228" cy="20557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457200"/>
            <a:ext cx="7391400" cy="5478423"/>
          </a:xfrm>
          <a:prstGeom prst="rect">
            <a:avLst/>
          </a:prstGeom>
        </p:spPr>
        <p:txBody>
          <a:bodyPr wrap="square">
            <a:spAutoFit/>
          </a:bodyPr>
          <a:lstStyle/>
          <a:p>
            <a:pPr lvl="0" fontAlgn="base">
              <a:spcBef>
                <a:spcPct val="0"/>
              </a:spcBef>
              <a:spcAft>
                <a:spcPct val="0"/>
              </a:spcAft>
            </a:pPr>
            <a:r>
              <a:rPr lang="en-US" sz="2800" b="1" dirty="0">
                <a:solidFill>
                  <a:srgbClr val="242323"/>
                </a:solidFill>
                <a:latin typeface="Josefin Sans"/>
                <a:cs typeface="Arial" pitchFamily="34" charset="0"/>
              </a:rPr>
              <a:t>Launch of National Service Scheme </a:t>
            </a:r>
          </a:p>
          <a:p>
            <a:pPr lvl="0" eaLnBrk="0" fontAlgn="base" hangingPunct="0">
              <a:spcBef>
                <a:spcPct val="0"/>
              </a:spcBef>
              <a:spcAft>
                <a:spcPct val="0"/>
              </a:spcAft>
              <a:buFont typeface="Arial" pitchFamily="34" charset="0"/>
              <a:buChar char="•"/>
            </a:pPr>
            <a:r>
              <a:rPr lang="en-US" dirty="0">
                <a:latin typeface="Nunito"/>
                <a:cs typeface="Arial" pitchFamily="34" charset="0"/>
              </a:rPr>
              <a:t>The University Grants Commission recommended to introduce the voluntary national service in educational institutions. </a:t>
            </a:r>
          </a:p>
          <a:p>
            <a:pPr lvl="0" eaLnBrk="0" fontAlgn="base" hangingPunct="0">
              <a:spcBef>
                <a:spcPct val="0"/>
              </a:spcBef>
              <a:spcAft>
                <a:spcPct val="0"/>
              </a:spcAft>
              <a:buFont typeface="Arial" pitchFamily="34" charset="0"/>
              <a:buChar char="•"/>
            </a:pPr>
            <a:r>
              <a:rPr lang="en-US" dirty="0">
                <a:latin typeface="Nunito"/>
                <a:cs typeface="Arial" pitchFamily="34" charset="0"/>
              </a:rPr>
              <a:t>It was headed by S. </a:t>
            </a:r>
            <a:r>
              <a:rPr lang="en-US" dirty="0" err="1">
                <a:latin typeface="Nunito"/>
                <a:cs typeface="Arial" pitchFamily="34" charset="0"/>
              </a:rPr>
              <a:t>Radhakrishnan</a:t>
            </a:r>
            <a:r>
              <a:rPr lang="en-US" dirty="0">
                <a:latin typeface="Nunito"/>
                <a:cs typeface="Arial" pitchFamily="34" charset="0"/>
              </a:rPr>
              <a:t>. </a:t>
            </a:r>
          </a:p>
          <a:p>
            <a:pPr lvl="0" eaLnBrk="0" fontAlgn="base" hangingPunct="0">
              <a:spcBef>
                <a:spcPct val="0"/>
              </a:spcBef>
              <a:spcAft>
                <a:spcPct val="0"/>
              </a:spcAft>
              <a:buFont typeface="Arial" pitchFamily="34" charset="0"/>
              <a:buChar char="•"/>
            </a:pPr>
            <a:r>
              <a:rPr lang="en-US" dirty="0">
                <a:latin typeface="Nunito"/>
                <a:cs typeface="Arial" pitchFamily="34" charset="0"/>
              </a:rPr>
              <a:t>In 1950, this idea was considered by the Central Advisory Board of Education.</a:t>
            </a:r>
            <a:endParaRPr lang="en-US" dirty="0">
              <a:latin typeface="Arial" pitchFamily="34" charset="0"/>
              <a:cs typeface="Arial" pitchFamily="34" charset="0"/>
            </a:endParaRPr>
          </a:p>
          <a:p>
            <a:pPr lvl="0" eaLnBrk="0" fontAlgn="base" hangingPunct="0">
              <a:spcBef>
                <a:spcPct val="0"/>
              </a:spcBef>
              <a:spcAft>
                <a:spcPct val="0"/>
              </a:spcAft>
              <a:buFont typeface="Arial" pitchFamily="34" charset="0"/>
              <a:buChar char="•"/>
            </a:pPr>
            <a:r>
              <a:rPr lang="en-US" dirty="0">
                <a:latin typeface="Nunito"/>
                <a:cs typeface="Arial" pitchFamily="34" charset="0"/>
              </a:rPr>
              <a:t>The idea of </a:t>
            </a:r>
            <a:r>
              <a:rPr lang="en-US" dirty="0" err="1">
                <a:latin typeface="Nunito"/>
                <a:cs typeface="Arial" pitchFamily="34" charset="0"/>
              </a:rPr>
              <a:t>labour</a:t>
            </a:r>
            <a:r>
              <a:rPr lang="en-US" dirty="0">
                <a:latin typeface="Nunito"/>
                <a:cs typeface="Arial" pitchFamily="34" charset="0"/>
              </a:rPr>
              <a:t> and social services by the Indian student got stressed in the </a:t>
            </a:r>
            <a:r>
              <a:rPr lang="en-US" dirty="0">
                <a:latin typeface="Nunito"/>
                <a:cs typeface="Arial" pitchFamily="34" charset="0"/>
                <a:hlinkClick r:id="rId2"/>
              </a:rPr>
              <a:t>five-year plan draft </a:t>
            </a:r>
            <a:r>
              <a:rPr lang="en-US" dirty="0">
                <a:latin typeface="Nunito"/>
                <a:cs typeface="Arial" pitchFamily="34" charset="0"/>
              </a:rPr>
              <a:t>in 1952. </a:t>
            </a:r>
          </a:p>
          <a:p>
            <a:pPr lvl="0" eaLnBrk="0" fontAlgn="base" hangingPunct="0">
              <a:spcBef>
                <a:spcPct val="0"/>
              </a:spcBef>
              <a:spcAft>
                <a:spcPct val="0"/>
              </a:spcAft>
              <a:buFont typeface="Arial" pitchFamily="34" charset="0"/>
              <a:buChar char="•"/>
            </a:pPr>
            <a:r>
              <a:rPr lang="en-US" dirty="0">
                <a:latin typeface="Nunito"/>
                <a:cs typeface="Arial" pitchFamily="34" charset="0"/>
              </a:rPr>
              <a:t>This was later recommended to be considered as a prerequisite for graduation by Jawaharlal Nehru in 1958.</a:t>
            </a:r>
            <a:endParaRPr lang="en-US" dirty="0">
              <a:latin typeface="Arial" pitchFamily="34" charset="0"/>
              <a:cs typeface="Arial" pitchFamily="34" charset="0"/>
            </a:endParaRPr>
          </a:p>
          <a:p>
            <a:pPr lvl="0" eaLnBrk="0" fontAlgn="base" hangingPunct="0">
              <a:spcBef>
                <a:spcPct val="0"/>
              </a:spcBef>
              <a:spcAft>
                <a:spcPct val="0"/>
              </a:spcAft>
              <a:buFont typeface="Arial" pitchFamily="34" charset="0"/>
              <a:buChar char="•"/>
            </a:pPr>
            <a:r>
              <a:rPr lang="en-US" dirty="0">
                <a:latin typeface="Nunito"/>
                <a:cs typeface="Arial" pitchFamily="34" charset="0"/>
              </a:rPr>
              <a:t>Universities’ and higher education institutions’ student representatives were brought together in a conference meeting in May 1969 by the Ministry of Education and the University Grants Commission. </a:t>
            </a:r>
          </a:p>
          <a:p>
            <a:pPr lvl="0" eaLnBrk="0" fontAlgn="base" hangingPunct="0">
              <a:spcBef>
                <a:spcPct val="0"/>
              </a:spcBef>
              <a:spcAft>
                <a:spcPct val="0"/>
              </a:spcAft>
              <a:buFont typeface="Arial" pitchFamily="34" charset="0"/>
              <a:buChar char="•"/>
            </a:pPr>
            <a:r>
              <a:rPr lang="en-US" dirty="0">
                <a:latin typeface="Nunito"/>
                <a:cs typeface="Arial" pitchFamily="34" charset="0"/>
              </a:rPr>
              <a:t>There, the idea of incorporating a national service scheme as a national integration instrument got agreed unanimously.</a:t>
            </a:r>
          </a:p>
          <a:p>
            <a:pPr lvl="0" eaLnBrk="0" fontAlgn="base" hangingPunct="0">
              <a:spcBef>
                <a:spcPct val="0"/>
              </a:spcBef>
              <a:spcAft>
                <a:spcPct val="0"/>
              </a:spcAft>
              <a:buFont typeface="Arial" pitchFamily="34" charset="0"/>
              <a:buChar char="•"/>
            </a:pPr>
            <a:r>
              <a:rPr lang="en-US" dirty="0">
                <a:latin typeface="Nunito"/>
                <a:cs typeface="Arial" pitchFamily="34" charset="0"/>
              </a:rPr>
              <a:t> Finally in 1969, on 24th September, the national service scheme was launched at 37 universities all states by then Union Education Minister V.K.R.V. </a:t>
            </a:r>
            <a:r>
              <a:rPr lang="en-US" dirty="0" err="1">
                <a:latin typeface="Nunito"/>
                <a:cs typeface="Arial" pitchFamily="34" charset="0"/>
              </a:rPr>
              <a:t>Rao</a:t>
            </a:r>
            <a:r>
              <a:rPr lang="en-US" dirty="0">
                <a:latin typeface="Nunito"/>
                <a:cs typeface="Arial" pitchFamily="34" charset="0"/>
              </a:rPr>
              <a:t>.</a:t>
            </a:r>
            <a:endParaRPr lang="en-US" b="1" dirty="0">
              <a:latin typeface="Josefin Sans"/>
              <a:cs typeface="Arial" pitchFamily="34" charset="0"/>
            </a:endParaRPr>
          </a:p>
          <a:p>
            <a:pPr lvl="0" eaLnBrk="0" fontAlgn="base" hangingPunct="0">
              <a:spcBef>
                <a:spcPct val="0"/>
              </a:spcBef>
              <a:spcAft>
                <a:spcPct val="0"/>
              </a:spcAft>
              <a:buFont typeface="Arial" pitchFamily="34" charset="0"/>
              <a:buChar char="•"/>
            </a:pPr>
            <a:endParaRPr lang="en-US" sz="1600" b="1" dirty="0">
              <a:solidFill>
                <a:srgbClr val="242323"/>
              </a:solidFill>
              <a:latin typeface="Josefin Sans"/>
              <a:cs typeface="Arial" pitchFamily="34" charset="0"/>
            </a:endParaRPr>
          </a:p>
        </p:txBody>
      </p:sp>
      <p:pic>
        <p:nvPicPr>
          <p:cNvPr id="3" name="Picture 2" descr="A picture containing text, outdoor, sign&#10;&#10;Description automatically generated">
            <a:extLst>
              <a:ext uri="{FF2B5EF4-FFF2-40B4-BE49-F238E27FC236}">
                <a16:creationId xmlns:a16="http://schemas.microsoft.com/office/drawing/2014/main" id="{366DDFEE-93DA-44F7-8DAE-968EC6B6C7FA}"/>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620000" y="304800"/>
            <a:ext cx="778134" cy="79496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533400"/>
            <a:ext cx="7924800" cy="4832092"/>
          </a:xfrm>
          <a:prstGeom prst="rect">
            <a:avLst/>
          </a:prstGeom>
        </p:spPr>
        <p:txBody>
          <a:bodyPr wrap="square">
            <a:spAutoFit/>
          </a:bodyPr>
          <a:lstStyle/>
          <a:p>
            <a:pPr lvl="0" eaLnBrk="0" fontAlgn="base" hangingPunct="0">
              <a:spcBef>
                <a:spcPct val="0"/>
              </a:spcBef>
              <a:spcAft>
                <a:spcPct val="0"/>
              </a:spcAft>
            </a:pPr>
            <a:r>
              <a:rPr lang="en-US" sz="2800" b="1" dirty="0">
                <a:solidFill>
                  <a:srgbClr val="242323"/>
                </a:solidFill>
                <a:latin typeface="Josefin Sans"/>
                <a:cs typeface="Arial" pitchFamily="34" charset="0"/>
              </a:rPr>
              <a:t> Symbol of NSS</a:t>
            </a:r>
          </a:p>
          <a:p>
            <a:pPr lvl="0" eaLnBrk="0" fontAlgn="base" hangingPunct="0">
              <a:spcBef>
                <a:spcPct val="0"/>
              </a:spcBef>
              <a:spcAft>
                <a:spcPct val="0"/>
              </a:spcAft>
            </a:pPr>
            <a:endParaRPr lang="en-US" sz="2800" b="1" dirty="0">
              <a:solidFill>
                <a:srgbClr val="242323"/>
              </a:solidFill>
              <a:latin typeface="Josefin Sans"/>
              <a:cs typeface="Arial" pitchFamily="34" charset="0"/>
            </a:endParaRPr>
          </a:p>
          <a:p>
            <a:pPr lvl="0" eaLnBrk="0" fontAlgn="base" hangingPunct="0">
              <a:spcBef>
                <a:spcPct val="0"/>
              </a:spcBef>
              <a:spcAft>
                <a:spcPct val="0"/>
              </a:spcAft>
            </a:pPr>
            <a:endParaRPr lang="en-US" dirty="0">
              <a:latin typeface="Nunito"/>
              <a:cs typeface="Arial" pitchFamily="34" charset="0"/>
            </a:endParaRPr>
          </a:p>
          <a:p>
            <a:pPr lvl="0" eaLnBrk="0" fontAlgn="base" hangingPunct="0">
              <a:spcBef>
                <a:spcPct val="0"/>
              </a:spcBef>
              <a:spcAft>
                <a:spcPct val="0"/>
              </a:spcAft>
            </a:pPr>
            <a:r>
              <a:rPr lang="en-US" dirty="0">
                <a:latin typeface="Nunito"/>
                <a:cs typeface="Arial" pitchFamily="34" charset="0"/>
              </a:rPr>
              <a:t>Based on the Giant Rath Wheel of the Black Pagoda/ Konark Sun Temple in Odisha, the symbol of national service scheme has been decided. </a:t>
            </a:r>
          </a:p>
          <a:p>
            <a:pPr lvl="0" eaLnBrk="0" fontAlgn="base" hangingPunct="0">
              <a:spcBef>
                <a:spcPct val="0"/>
              </a:spcBef>
              <a:spcAft>
                <a:spcPct val="0"/>
              </a:spcAft>
            </a:pPr>
            <a:endParaRPr lang="en-US" dirty="0">
              <a:latin typeface="Nunito"/>
              <a:cs typeface="Arial" pitchFamily="34" charset="0"/>
            </a:endParaRPr>
          </a:p>
          <a:p>
            <a:pPr lvl="0" eaLnBrk="0" fontAlgn="base" hangingPunct="0">
              <a:spcBef>
                <a:spcPct val="0"/>
              </a:spcBef>
              <a:spcAft>
                <a:spcPct val="0"/>
              </a:spcAft>
            </a:pPr>
            <a:r>
              <a:rPr lang="en-US" dirty="0">
                <a:latin typeface="Nunito"/>
                <a:cs typeface="Arial" pitchFamily="34" charset="0"/>
              </a:rPr>
              <a:t>The movement in life across space and time is signified by the symbol and it also portrays change as well as continuity thus standing for the continual activities performed by the national service scheme for bringing changes in the society.</a:t>
            </a:r>
            <a:endParaRPr lang="en-US" sz="800" dirty="0">
              <a:latin typeface="Arial" pitchFamily="34" charset="0"/>
              <a:cs typeface="Arial" pitchFamily="34" charset="0"/>
            </a:endParaRPr>
          </a:p>
          <a:p>
            <a:pPr lvl="0" eaLnBrk="0" fontAlgn="base" hangingPunct="0">
              <a:spcBef>
                <a:spcPct val="0"/>
              </a:spcBef>
              <a:spcAft>
                <a:spcPct val="0"/>
              </a:spcAft>
            </a:pPr>
            <a:endParaRPr lang="en-US" dirty="0">
              <a:latin typeface="Nunito"/>
              <a:cs typeface="Arial" pitchFamily="34" charset="0"/>
            </a:endParaRPr>
          </a:p>
          <a:p>
            <a:pPr lvl="0" eaLnBrk="0" fontAlgn="base" hangingPunct="0">
              <a:spcBef>
                <a:spcPct val="0"/>
              </a:spcBef>
              <a:spcAft>
                <a:spcPct val="0"/>
              </a:spcAft>
            </a:pPr>
            <a:r>
              <a:rPr lang="en-US" dirty="0">
                <a:latin typeface="Nunito"/>
                <a:cs typeface="Arial" pitchFamily="34" charset="0"/>
              </a:rPr>
              <a:t>The NSS symbol based on the </a:t>
            </a:r>
            <a:r>
              <a:rPr lang="en-US" dirty="0" err="1">
                <a:latin typeface="Nunito"/>
                <a:cs typeface="Arial" pitchFamily="34" charset="0"/>
              </a:rPr>
              <a:t>Rath</a:t>
            </a:r>
            <a:r>
              <a:rPr lang="en-US" dirty="0">
                <a:latin typeface="Nunito"/>
                <a:cs typeface="Arial" pitchFamily="34" charset="0"/>
              </a:rPr>
              <a:t> wheel symbol has eight bars representing 24 hours a day, the red </a:t>
            </a:r>
            <a:r>
              <a:rPr lang="en-US" dirty="0" err="1">
                <a:latin typeface="Nunito"/>
                <a:cs typeface="Arial" pitchFamily="34" charset="0"/>
              </a:rPr>
              <a:t>colour</a:t>
            </a:r>
            <a:r>
              <a:rPr lang="en-US" dirty="0">
                <a:latin typeface="Nunito"/>
                <a:cs typeface="Arial" pitchFamily="34" charset="0"/>
              </a:rPr>
              <a:t> indicating the lively and energetic blood of the young volunteers and the blue </a:t>
            </a:r>
            <a:r>
              <a:rPr lang="en-US" dirty="0" err="1">
                <a:latin typeface="Nunito"/>
                <a:cs typeface="Arial" pitchFamily="34" charset="0"/>
              </a:rPr>
              <a:t>colour</a:t>
            </a:r>
            <a:r>
              <a:rPr lang="en-US" dirty="0">
                <a:latin typeface="Nunito"/>
                <a:cs typeface="Arial" pitchFamily="34" charset="0"/>
              </a:rPr>
              <a:t> is indicative towards the cosmos.</a:t>
            </a:r>
            <a:endParaRPr lang="en-US" sz="3600" b="1" dirty="0">
              <a:latin typeface="Josefin Sans"/>
              <a:cs typeface="Arial" pitchFamily="34" charset="0"/>
            </a:endParaRPr>
          </a:p>
          <a:p>
            <a:pPr lvl="0" eaLnBrk="0" fontAlgn="base" hangingPunct="0">
              <a:spcBef>
                <a:spcPct val="0"/>
              </a:spcBef>
              <a:spcAft>
                <a:spcPct val="0"/>
              </a:spcAft>
            </a:pPr>
            <a:endParaRPr lang="en-US" dirty="0"/>
          </a:p>
        </p:txBody>
      </p:sp>
      <p:pic>
        <p:nvPicPr>
          <p:cNvPr id="3" name="Picture 2" descr="A picture containing text, outdoor, sign&#10;&#10;Description automatically generated">
            <a:extLst>
              <a:ext uri="{FF2B5EF4-FFF2-40B4-BE49-F238E27FC236}">
                <a16:creationId xmlns:a16="http://schemas.microsoft.com/office/drawing/2014/main" id="{366DDFEE-93DA-44F7-8DAE-968EC6B6C7F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267200" y="685800"/>
            <a:ext cx="914400" cy="81880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8077200" cy="5509200"/>
          </a:xfrm>
          <a:prstGeom prst="rect">
            <a:avLst/>
          </a:prstGeom>
        </p:spPr>
        <p:txBody>
          <a:bodyPr wrap="square">
            <a:spAutoFit/>
          </a:bodyPr>
          <a:lstStyle/>
          <a:p>
            <a:pPr fontAlgn="base"/>
            <a:endParaRPr lang="en-US" dirty="0"/>
          </a:p>
          <a:p>
            <a:r>
              <a:rPr lang="en-US" sz="2800" b="1" dirty="0"/>
              <a:t>NSS Headquarters</a:t>
            </a:r>
          </a:p>
          <a:p>
            <a:endParaRPr lang="en-US" dirty="0"/>
          </a:p>
          <a:p>
            <a:pPr fontAlgn="base"/>
            <a:r>
              <a:rPr lang="en-US" dirty="0"/>
              <a:t>The National Service Scheme headquarters is located in New Delhi, I</a:t>
            </a:r>
          </a:p>
          <a:p>
            <a:pPr fontAlgn="base"/>
            <a:r>
              <a:rPr lang="en-US" dirty="0"/>
              <a:t>The National Service Scheme headquarters is located in New Delhi, India. </a:t>
            </a:r>
          </a:p>
          <a:p>
            <a:pPr fontAlgn="base"/>
            <a:r>
              <a:rPr lang="en-US" dirty="0"/>
              <a:t>The national-level activities of the national service scheme, the Ministry of Youth Affairs and Sports plans the policies and takes care of the implementation and evaluation of the </a:t>
            </a:r>
            <a:r>
              <a:rPr lang="en-US" dirty="0" err="1"/>
              <a:t>programme</a:t>
            </a:r>
            <a:r>
              <a:rPr lang="en-US" dirty="0"/>
              <a:t>. </a:t>
            </a:r>
          </a:p>
          <a:p>
            <a:pPr fontAlgn="base"/>
            <a:r>
              <a:rPr lang="en-US" dirty="0"/>
              <a:t>The program advisor helps in planning and implementing the </a:t>
            </a:r>
            <a:r>
              <a:rPr lang="en-US" dirty="0" err="1"/>
              <a:t>programmes</a:t>
            </a:r>
            <a:r>
              <a:rPr lang="en-US" dirty="0"/>
              <a:t> and also takes part in encouraging the research and publication work related to national service schemes.</a:t>
            </a:r>
          </a:p>
          <a:p>
            <a:pPr fontAlgn="base"/>
            <a:r>
              <a:rPr lang="en-US" dirty="0"/>
              <a:t>Regional </a:t>
            </a:r>
            <a:r>
              <a:rPr lang="en-US" dirty="0" err="1"/>
              <a:t>centres</a:t>
            </a:r>
            <a:r>
              <a:rPr lang="en-US" dirty="0"/>
              <a:t> in the country have been established by the  Ministry of Youth Affairs and Sports. Those </a:t>
            </a:r>
            <a:r>
              <a:rPr lang="en-US" dirty="0" err="1"/>
              <a:t>centres</a:t>
            </a:r>
            <a:r>
              <a:rPr lang="en-US" dirty="0"/>
              <a:t> take care of the effective implementation of the national service scheme </a:t>
            </a:r>
            <a:r>
              <a:rPr lang="en-US" dirty="0" err="1"/>
              <a:t>programme</a:t>
            </a:r>
            <a:r>
              <a:rPr lang="en-US" dirty="0"/>
              <a:t> in the state levels.</a:t>
            </a:r>
          </a:p>
          <a:p>
            <a:pPr fontAlgn="base"/>
            <a:r>
              <a:rPr lang="en-US" dirty="0"/>
              <a:t>State Liaison Officer is the head of NSS at the state level.</a:t>
            </a:r>
          </a:p>
          <a:p>
            <a:pPr fontAlgn="base"/>
            <a:r>
              <a:rPr lang="en-US" dirty="0"/>
              <a:t> The State Liaison Officer makes sure that in the State budget, budgetary provisions are made for the national service scheme </a:t>
            </a:r>
            <a:r>
              <a:rPr lang="en-US" dirty="0" err="1"/>
              <a:t>programme</a:t>
            </a:r>
            <a:r>
              <a:rPr lang="en-US" dirty="0"/>
              <a:t>. </a:t>
            </a:r>
          </a:p>
          <a:p>
            <a:pPr fontAlgn="base"/>
            <a:r>
              <a:rPr lang="en-US" dirty="0"/>
              <a:t>On behalf of the state NSS cell, the officer coordinates with state agencies and departments for implementation of different national service scheme </a:t>
            </a:r>
            <a:r>
              <a:rPr lang="en-US" dirty="0" err="1"/>
              <a:t>programmes</a:t>
            </a:r>
            <a:r>
              <a:rPr lang="en-US" dirty="0"/>
              <a:t>.</a:t>
            </a:r>
          </a:p>
        </p:txBody>
      </p:sp>
      <p:pic>
        <p:nvPicPr>
          <p:cNvPr id="3" name="Picture 2" descr="A picture containing text, outdoor, sign&#10;&#10;Description automatically generated">
            <a:extLst>
              <a:ext uri="{FF2B5EF4-FFF2-40B4-BE49-F238E27FC236}">
                <a16:creationId xmlns:a16="http://schemas.microsoft.com/office/drawing/2014/main" id="{366DDFEE-93DA-44F7-8DAE-968EC6B6C7F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391400" y="457200"/>
            <a:ext cx="914400" cy="81880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52400" y="671899"/>
            <a:ext cx="8534400" cy="4539326"/>
          </a:xfrm>
          <a:prstGeom prst="rect">
            <a:avLst/>
          </a:prstGeom>
          <a:solidFill>
            <a:srgbClr val="FFFFFF"/>
          </a:solidFill>
          <a:ln w="9525">
            <a:noFill/>
            <a:miter lim="800000"/>
            <a:headEnd/>
            <a:tailEnd/>
          </a:ln>
          <a:effectLst/>
        </p:spPr>
        <p:txBody>
          <a:bodyPr vert="horz" wrap="square" lIns="142830" tIns="0" rIns="0" bIns="182505"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100" b="1" i="0" u="none" strike="noStrike" cap="none" normalizeH="0" baseline="0" dirty="0">
                <a:ln>
                  <a:noFill/>
                </a:ln>
                <a:solidFill>
                  <a:srgbClr val="242323"/>
                </a:solidFill>
                <a:effectLst/>
                <a:latin typeface="Josefin Sans"/>
                <a:cs typeface="Arial" pitchFamily="34" charset="0"/>
              </a:rPr>
              <a:t> </a:t>
            </a:r>
            <a:r>
              <a:rPr kumimoji="0" lang="en-US" sz="2800" b="1" i="0" u="none" strike="noStrike" cap="none" normalizeH="0" baseline="0" dirty="0">
                <a:ln>
                  <a:noFill/>
                </a:ln>
                <a:solidFill>
                  <a:srgbClr val="242323"/>
                </a:solidFill>
                <a:effectLst/>
                <a:latin typeface="Josefin Sans"/>
                <a:cs typeface="Arial" pitchFamily="34" charset="0"/>
              </a:rPr>
              <a:t>Objectives of NSS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100" b="1" i="0" u="none" strike="noStrike" cap="none" normalizeH="0" baseline="0" dirty="0">
              <a:ln>
                <a:noFill/>
              </a:ln>
              <a:solidFill>
                <a:srgbClr val="242323"/>
              </a:solidFill>
              <a:effectLst/>
              <a:latin typeface="Josefin Sans"/>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Understand the community in which they work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Understand themselves in relation to their community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Identify the needs and problems of the community and involve them in problem-solving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Develop among themselves a sense of social and civic responsibility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Utilize their knowledge in finding practical solutions to individual and community problems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Develop competence required for group-living and sharing of responsibilities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Gain skills in mobilizing community participation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Acquire leadership qualities and democratic attitudes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Develop a capacity to meet emergencies and natural disasters and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a:ln>
                  <a:noFill/>
                </a:ln>
                <a:effectLst/>
                <a:latin typeface="Nunito"/>
                <a:cs typeface="Arial" pitchFamily="34" charset="0"/>
              </a:rPr>
              <a:t>Practice national integration and social harmony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3" name="Picture 2" descr="A picture containing text, outdoor, sign&#10;&#10;Description automatically generated">
            <a:extLst>
              <a:ext uri="{FF2B5EF4-FFF2-40B4-BE49-F238E27FC236}">
                <a16:creationId xmlns:a16="http://schemas.microsoft.com/office/drawing/2014/main" id="{366DDFEE-93DA-44F7-8DAE-968EC6B6C7F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010400" y="533400"/>
            <a:ext cx="778134" cy="79496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609600" y="838200"/>
            <a:ext cx="7467600" cy="4154605"/>
          </a:xfrm>
          <a:prstGeom prst="rect">
            <a:avLst/>
          </a:prstGeom>
          <a:solidFill>
            <a:srgbClr val="FFFFFF"/>
          </a:solidFill>
          <a:ln w="9525">
            <a:noFill/>
            <a:miter lim="800000"/>
            <a:headEnd/>
            <a:tailEnd/>
          </a:ln>
          <a:effectLst/>
        </p:spPr>
        <p:txBody>
          <a:bodyPr vert="horz" wrap="square" lIns="0" tIns="0" rIns="0" bIns="182505"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rgbClr val="242323"/>
                </a:solidFill>
                <a:effectLst/>
                <a:latin typeface="Josefin Sans"/>
                <a:cs typeface="Arial" pitchFamily="34" charset="0"/>
              </a:rPr>
              <a:t>NSS Motto</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a:ln>
                <a:noFill/>
              </a:ln>
              <a:solidFill>
                <a:srgbClr val="242323"/>
              </a:solidFill>
              <a:effectLst/>
              <a:latin typeface="Josefin Sans"/>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pitchFamily="34" charset="0"/>
                <a:cs typeface="Arial" pitchFamily="34" charset="0"/>
              </a:rPr>
              <a:t>‘                                                                     </a:t>
            </a:r>
            <a:r>
              <a:rPr kumimoji="0" lang="en-US" sz="2400" b="1" i="0" u="none" strike="noStrike" cap="none" normalizeH="0" baseline="0" dirty="0">
                <a:ln>
                  <a:noFill/>
                </a:ln>
                <a:solidFill>
                  <a:schemeClr val="tx1"/>
                </a:solidFill>
                <a:effectLst/>
                <a:latin typeface="Arial" pitchFamily="34" charset="0"/>
                <a:cs typeface="Arial" pitchFamily="34" charset="0"/>
              </a:rPr>
              <a:t>Not Me But You’ </a:t>
            </a: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pitchFamily="34" charset="0"/>
                <a:cs typeface="Arial" pitchFamily="34" charset="0"/>
              </a:rPr>
              <a:t> </a:t>
            </a:r>
            <a:r>
              <a:rPr lang="en-US" sz="2000" dirty="0">
                <a:latin typeface="Arial" pitchFamily="34" charset="0"/>
                <a:cs typeface="Arial" pitchFamily="34" charset="0"/>
              </a:rPr>
              <a:t>T</a:t>
            </a:r>
            <a:r>
              <a:rPr kumimoji="0" lang="en-US" sz="2000" b="0" i="0" u="none" strike="noStrike" cap="none" normalizeH="0" baseline="0" dirty="0">
                <a:ln>
                  <a:noFill/>
                </a:ln>
                <a:solidFill>
                  <a:schemeClr val="tx1"/>
                </a:solidFill>
                <a:effectLst/>
                <a:latin typeface="Arial" pitchFamily="34" charset="0"/>
                <a:cs typeface="Arial" pitchFamily="34" charset="0"/>
              </a:rPr>
              <a:t>his is the NSS motto that symbolizes the requirement for selfless service and also indicates the true sense of democratic living. Students develop and learn to respect and value the point of view of other people and also understand the value of other living beings. NSS motto reflects that an individual’s well being completely depends on the wellbeing of society as a whole</a:t>
            </a:r>
            <a:r>
              <a:rPr kumimoji="0" lang="en-US" sz="700" b="0" i="0" u="none" strike="noStrike" cap="none" normalizeH="0" baseline="0" dirty="0">
                <a:ln>
                  <a:noFill/>
                </a:ln>
                <a:solidFill>
                  <a:schemeClr val="tx1"/>
                </a:solidFill>
                <a:effectLst/>
                <a:latin typeface="Arial"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sz="700" dirty="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300" b="1" i="0" u="none" strike="noStrike" cap="none" normalizeH="0" baseline="0" dirty="0">
              <a:ln>
                <a:noFill/>
              </a:ln>
              <a:solidFill>
                <a:srgbClr val="242323"/>
              </a:solidFill>
              <a:effectLst/>
              <a:latin typeface="Josefin Sans"/>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3" name="Picture 2" descr="A picture containing text, outdoor, sign&#10;&#10;Description automatically generated">
            <a:extLst>
              <a:ext uri="{FF2B5EF4-FFF2-40B4-BE49-F238E27FC236}">
                <a16:creationId xmlns:a16="http://schemas.microsoft.com/office/drawing/2014/main" id="{366DDFEE-93DA-44F7-8DAE-968EC6B6C7F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477000" y="914400"/>
            <a:ext cx="778134" cy="79496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762000"/>
            <a:ext cx="8686800" cy="6986528"/>
          </a:xfrm>
          <a:prstGeom prst="rect">
            <a:avLst/>
          </a:prstGeom>
        </p:spPr>
        <p:txBody>
          <a:bodyPr wrap="square">
            <a:spAutoFit/>
          </a:bodyPr>
          <a:lstStyle/>
          <a:p>
            <a:pPr fontAlgn="base"/>
            <a:r>
              <a:rPr lang="en-US" sz="2800" b="1" dirty="0"/>
              <a:t>NSS Day  </a:t>
            </a:r>
          </a:p>
          <a:p>
            <a:pPr fontAlgn="base"/>
            <a:endParaRPr lang="en-US" sz="2400" dirty="0"/>
          </a:p>
          <a:p>
            <a:pPr marL="342900" indent="-342900" fontAlgn="base">
              <a:buFont typeface="Arial" panose="020B0604020202020204" pitchFamily="34" charset="0"/>
              <a:buChar char="•"/>
            </a:pPr>
            <a:r>
              <a:rPr lang="en-US" sz="2000" dirty="0"/>
              <a:t>The National Service Scheme day is observed on 24th September as in the year 1969, the National Service Scheme was launched on this day. </a:t>
            </a:r>
          </a:p>
          <a:p>
            <a:pPr marL="342900" indent="-342900" fontAlgn="base">
              <a:buFont typeface="Arial" panose="020B0604020202020204" pitchFamily="34" charset="0"/>
              <a:buChar char="•"/>
            </a:pPr>
            <a:r>
              <a:rPr lang="en-US" sz="2000" dirty="0"/>
              <a:t>Every year the NSS day is celebrated through different competitions like quiz, drama, presentation and speech.</a:t>
            </a:r>
          </a:p>
          <a:p>
            <a:pPr marL="342900" indent="-342900" fontAlgn="base">
              <a:buFont typeface="Arial" panose="020B0604020202020204" pitchFamily="34" charset="0"/>
              <a:buChar char="•"/>
            </a:pPr>
            <a:r>
              <a:rPr lang="en-US" sz="2000" dirty="0"/>
              <a:t>Initially, the national service scheme was started with 40,000 volunteers spread across 37 universities and today, there is the involvement of more than 3.8 million volunteers coming from more than 396 Universities, Polytechnics and 47 Councils of +2 level.</a:t>
            </a:r>
          </a:p>
          <a:p>
            <a:pPr marL="342900" indent="-342900" fontAlgn="base">
              <a:buFont typeface="Arial" panose="020B0604020202020204" pitchFamily="34" charset="0"/>
              <a:buChar char="•"/>
            </a:pPr>
            <a:r>
              <a:rPr lang="en-US" sz="2000" dirty="0"/>
              <a:t>The national service scheme is now a central sector scheme that organizes RA/ Regular Activities and SCP/ Special Camping </a:t>
            </a:r>
            <a:r>
              <a:rPr lang="en-US" sz="2000" dirty="0" err="1"/>
              <a:t>Programmes</a:t>
            </a:r>
            <a:r>
              <a:rPr lang="en-US" sz="2000" dirty="0"/>
              <a:t>.</a:t>
            </a:r>
          </a:p>
          <a:p>
            <a:pPr marL="342900" indent="-342900" fontAlgn="base">
              <a:buFont typeface="Arial" panose="020B0604020202020204" pitchFamily="34" charset="0"/>
              <a:buChar char="•"/>
            </a:pPr>
            <a:r>
              <a:rPr lang="en-US" sz="2000" dirty="0"/>
              <a:t>For RAs, every year Rs. 250 per volunteer and Rs. 450 per volunteer for SCPs is released.</a:t>
            </a:r>
          </a:p>
          <a:p>
            <a:pPr marL="342900" indent="-342900" fontAlgn="base">
              <a:buFont typeface="Arial" panose="020B0604020202020204" pitchFamily="34" charset="0"/>
              <a:buChar char="•"/>
            </a:pPr>
            <a:r>
              <a:rPr lang="en-US" sz="2000" dirty="0"/>
              <a:t>To run National Service Scheme Regional Directorates, </a:t>
            </a:r>
            <a:r>
              <a:rPr lang="en-US" sz="2000" dirty="0" err="1"/>
              <a:t>Empanelled</a:t>
            </a:r>
            <a:r>
              <a:rPr lang="en-US" sz="2000" dirty="0"/>
              <a:t> Training Institute and State NSS Cells, 100% financial arrangements are done by the Indian Government.</a:t>
            </a:r>
          </a:p>
          <a:p>
            <a:pPr marL="342900" indent="-342900" fontAlgn="base">
              <a:buFont typeface="Arial" panose="020B0604020202020204" pitchFamily="34" charset="0"/>
              <a:buChar char="•"/>
            </a:pPr>
            <a:endParaRPr lang="en-US" sz="2400" dirty="0"/>
          </a:p>
          <a:p>
            <a:pPr fontAlgn="base"/>
            <a:endParaRPr lang="en-US" sz="2400" dirty="0"/>
          </a:p>
          <a:p>
            <a:pPr fontAlgn="base"/>
            <a:endParaRPr lang="en-US" sz="2400" dirty="0"/>
          </a:p>
          <a:p>
            <a:pPr fontAlgn="base"/>
            <a:endParaRPr lang="en-US" sz="2400" dirty="0"/>
          </a:p>
        </p:txBody>
      </p:sp>
      <p:pic>
        <p:nvPicPr>
          <p:cNvPr id="4" name="Picture 3" descr="A picture containing text, outdoor, sign&#10;&#10;Description automatically generated">
            <a:extLst>
              <a:ext uri="{FF2B5EF4-FFF2-40B4-BE49-F238E27FC236}">
                <a16:creationId xmlns:a16="http://schemas.microsoft.com/office/drawing/2014/main" id="{366DDFEE-93DA-44F7-8DAE-968EC6B6C7F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410200" y="609600"/>
            <a:ext cx="778134" cy="79496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335846"/>
            <a:ext cx="6934200" cy="6063198"/>
          </a:xfrm>
          <a:prstGeom prst="rect">
            <a:avLst/>
          </a:prstGeom>
        </p:spPr>
        <p:txBody>
          <a:bodyPr wrap="square">
            <a:spAutoFit/>
          </a:bodyPr>
          <a:lstStyle/>
          <a:p>
            <a:r>
              <a:rPr lang="en-US" b="1" dirty="0" err="1">
                <a:solidFill>
                  <a:srgbClr val="C00000"/>
                </a:solidFill>
              </a:rPr>
              <a:t>Lakshya</a:t>
            </a:r>
            <a:r>
              <a:rPr lang="en-US" b="1" dirty="0">
                <a:solidFill>
                  <a:srgbClr val="C00000"/>
                </a:solidFill>
              </a:rPr>
              <a:t> </a:t>
            </a:r>
            <a:r>
              <a:rPr lang="en-US" b="1" dirty="0" err="1">
                <a:solidFill>
                  <a:srgbClr val="C00000"/>
                </a:solidFill>
              </a:rPr>
              <a:t>Geet</a:t>
            </a:r>
            <a:endParaRPr lang="en-US" b="1" dirty="0">
              <a:solidFill>
                <a:srgbClr val="C00000"/>
              </a:solidFill>
            </a:endParaRPr>
          </a:p>
          <a:p>
            <a:endParaRPr lang="en-US" b="1" dirty="0">
              <a:solidFill>
                <a:srgbClr val="C00000"/>
              </a:solidFill>
            </a:endParaRPr>
          </a:p>
          <a:p>
            <a:r>
              <a:rPr lang="en-US" sz="1600" dirty="0" err="1"/>
              <a:t>Uthen</a:t>
            </a:r>
            <a:r>
              <a:rPr lang="en-US" sz="1600" dirty="0"/>
              <a:t> </a:t>
            </a:r>
            <a:r>
              <a:rPr lang="en-US" sz="1600" dirty="0" err="1"/>
              <a:t>Samaj</a:t>
            </a:r>
            <a:r>
              <a:rPr lang="en-US" sz="1600" dirty="0"/>
              <a:t> </a:t>
            </a:r>
            <a:r>
              <a:rPr lang="en-US" sz="1600" dirty="0" err="1"/>
              <a:t>Ke</a:t>
            </a:r>
            <a:r>
              <a:rPr lang="en-US" sz="1600" dirty="0"/>
              <a:t> </a:t>
            </a:r>
            <a:r>
              <a:rPr lang="en-US" sz="1600" dirty="0" err="1"/>
              <a:t>Liye</a:t>
            </a:r>
            <a:r>
              <a:rPr lang="en-US" sz="1600" dirty="0"/>
              <a:t> </a:t>
            </a:r>
            <a:r>
              <a:rPr lang="en-US" sz="1600" dirty="0" err="1"/>
              <a:t>Uthen</a:t>
            </a:r>
            <a:r>
              <a:rPr lang="en-US" sz="1600" dirty="0"/>
              <a:t> - </a:t>
            </a:r>
            <a:r>
              <a:rPr lang="en-US" sz="1600" dirty="0" err="1"/>
              <a:t>Uthen</a:t>
            </a:r>
            <a:r>
              <a:rPr lang="en-US" sz="1600" dirty="0"/>
              <a:t>, </a:t>
            </a:r>
          </a:p>
          <a:p>
            <a:r>
              <a:rPr lang="en-US" sz="1600" dirty="0" err="1"/>
              <a:t>Jagen</a:t>
            </a:r>
            <a:r>
              <a:rPr lang="en-US" sz="1600" dirty="0"/>
              <a:t> </a:t>
            </a:r>
            <a:r>
              <a:rPr lang="en-US" sz="1600" dirty="0" err="1"/>
              <a:t>Swarashtra</a:t>
            </a:r>
            <a:r>
              <a:rPr lang="en-US" sz="1600" dirty="0"/>
              <a:t> </a:t>
            </a:r>
            <a:r>
              <a:rPr lang="en-US" sz="1600" dirty="0" err="1"/>
              <a:t>Ke</a:t>
            </a:r>
            <a:r>
              <a:rPr lang="en-US" sz="1600" dirty="0"/>
              <a:t> </a:t>
            </a:r>
            <a:r>
              <a:rPr lang="en-US" sz="1600" dirty="0" err="1"/>
              <a:t>Liye</a:t>
            </a:r>
            <a:r>
              <a:rPr lang="en-US" sz="1600" dirty="0"/>
              <a:t> </a:t>
            </a:r>
            <a:r>
              <a:rPr lang="en-US" sz="1600" dirty="0" err="1"/>
              <a:t>Jagen</a:t>
            </a:r>
            <a:r>
              <a:rPr lang="en-US" sz="1600" dirty="0"/>
              <a:t> - </a:t>
            </a:r>
            <a:r>
              <a:rPr lang="en-US" sz="1600" dirty="0" err="1"/>
              <a:t>Jagen</a:t>
            </a:r>
            <a:r>
              <a:rPr lang="en-US" sz="1600" dirty="0"/>
              <a:t> </a:t>
            </a:r>
          </a:p>
          <a:p>
            <a:r>
              <a:rPr lang="en-US" sz="1600" dirty="0" err="1"/>
              <a:t>Swayam</a:t>
            </a:r>
            <a:r>
              <a:rPr lang="en-US" sz="1600" dirty="0"/>
              <a:t> </a:t>
            </a:r>
            <a:r>
              <a:rPr lang="en-US" sz="1600" dirty="0" err="1"/>
              <a:t>Saje</a:t>
            </a:r>
            <a:r>
              <a:rPr lang="en-US" sz="1600" dirty="0"/>
              <a:t> </a:t>
            </a:r>
            <a:r>
              <a:rPr lang="en-US" sz="1600" dirty="0" err="1"/>
              <a:t>Vasundhara</a:t>
            </a:r>
            <a:r>
              <a:rPr lang="en-US" sz="1600" dirty="0"/>
              <a:t> </a:t>
            </a:r>
            <a:r>
              <a:rPr lang="en-US" sz="1600" dirty="0" err="1"/>
              <a:t>Sanwar</a:t>
            </a:r>
            <a:r>
              <a:rPr lang="en-US" sz="1600" dirty="0"/>
              <a:t> Den-2</a:t>
            </a:r>
          </a:p>
          <a:p>
            <a:r>
              <a:rPr lang="en-US" sz="1600" dirty="0"/>
              <a:t> Hum </a:t>
            </a:r>
            <a:r>
              <a:rPr lang="en-US" sz="1600" dirty="0" err="1"/>
              <a:t>Uthen</a:t>
            </a:r>
            <a:r>
              <a:rPr lang="en-US" sz="1600" dirty="0"/>
              <a:t> - </a:t>
            </a:r>
            <a:r>
              <a:rPr lang="en-US" sz="1600" dirty="0" err="1"/>
              <a:t>Uthega</a:t>
            </a:r>
            <a:r>
              <a:rPr lang="en-US" sz="1600" dirty="0"/>
              <a:t> jag </a:t>
            </a:r>
            <a:r>
              <a:rPr lang="en-US" sz="1600" dirty="0" err="1"/>
              <a:t>Hamare</a:t>
            </a:r>
            <a:r>
              <a:rPr lang="en-US" sz="1600" dirty="0"/>
              <a:t> Sang </a:t>
            </a:r>
            <a:r>
              <a:rPr lang="en-US" sz="1600" dirty="0" err="1"/>
              <a:t>Sathiyo</a:t>
            </a:r>
            <a:r>
              <a:rPr lang="en-US" sz="1600" dirty="0"/>
              <a:t> </a:t>
            </a:r>
          </a:p>
          <a:p>
            <a:r>
              <a:rPr lang="en-US" sz="1600" dirty="0"/>
              <a:t>Hum </a:t>
            </a:r>
            <a:r>
              <a:rPr lang="en-US" sz="1600" dirty="0" err="1"/>
              <a:t>Badhen</a:t>
            </a:r>
            <a:r>
              <a:rPr lang="en-US" sz="1600" dirty="0"/>
              <a:t> To </a:t>
            </a:r>
            <a:r>
              <a:rPr lang="en-US" sz="1600" dirty="0" err="1"/>
              <a:t>Sab</a:t>
            </a:r>
            <a:r>
              <a:rPr lang="en-US" sz="1600" dirty="0"/>
              <a:t>; </a:t>
            </a:r>
            <a:r>
              <a:rPr lang="en-US" sz="1600" dirty="0" err="1"/>
              <a:t>Badhenge</a:t>
            </a:r>
            <a:r>
              <a:rPr lang="en-US" sz="1600" dirty="0"/>
              <a:t> </a:t>
            </a:r>
            <a:r>
              <a:rPr lang="en-US" sz="1600" dirty="0" err="1"/>
              <a:t>Apne</a:t>
            </a:r>
            <a:r>
              <a:rPr lang="en-US" sz="1600" dirty="0"/>
              <a:t> </a:t>
            </a:r>
            <a:r>
              <a:rPr lang="en-US" sz="1600" dirty="0" err="1"/>
              <a:t>Aap</a:t>
            </a:r>
            <a:r>
              <a:rPr lang="en-US" sz="1600" dirty="0"/>
              <a:t> </a:t>
            </a:r>
            <a:r>
              <a:rPr lang="en-US" sz="1600" dirty="0" err="1"/>
              <a:t>Sathiyo</a:t>
            </a:r>
            <a:r>
              <a:rPr lang="en-US" sz="1600" dirty="0"/>
              <a:t> </a:t>
            </a:r>
          </a:p>
          <a:p>
            <a:r>
              <a:rPr lang="en-US" sz="1600" dirty="0" err="1"/>
              <a:t>Jamin</a:t>
            </a:r>
            <a:r>
              <a:rPr lang="en-US" sz="1600" dirty="0"/>
              <a:t> </a:t>
            </a:r>
            <a:r>
              <a:rPr lang="en-US" sz="1600" dirty="0" err="1"/>
              <a:t>Pe</a:t>
            </a:r>
            <a:r>
              <a:rPr lang="en-US" sz="1600" dirty="0"/>
              <a:t> </a:t>
            </a:r>
            <a:r>
              <a:rPr lang="en-US" sz="1600" dirty="0" err="1"/>
              <a:t>Aasmann</a:t>
            </a:r>
            <a:r>
              <a:rPr lang="en-US" sz="1600" dirty="0"/>
              <a:t> </a:t>
            </a:r>
            <a:r>
              <a:rPr lang="en-US" sz="1600" dirty="0" err="1"/>
              <a:t>Ko</a:t>
            </a:r>
            <a:r>
              <a:rPr lang="en-US" sz="1600" dirty="0"/>
              <a:t> </a:t>
            </a:r>
            <a:r>
              <a:rPr lang="en-US" sz="1600" dirty="0" err="1"/>
              <a:t>Utar</a:t>
            </a:r>
            <a:r>
              <a:rPr lang="en-US" sz="1600" dirty="0"/>
              <a:t> Den - 2 </a:t>
            </a:r>
          </a:p>
          <a:p>
            <a:r>
              <a:rPr lang="en-US" sz="1600" dirty="0" err="1"/>
              <a:t>Swayam</a:t>
            </a:r>
            <a:r>
              <a:rPr lang="en-US" sz="1600" dirty="0"/>
              <a:t> </a:t>
            </a:r>
            <a:r>
              <a:rPr lang="en-US" sz="1600" dirty="0" err="1"/>
              <a:t>Saje</a:t>
            </a:r>
            <a:r>
              <a:rPr lang="en-US" sz="1600" dirty="0"/>
              <a:t> </a:t>
            </a:r>
            <a:r>
              <a:rPr lang="en-US" sz="1600" dirty="0" err="1"/>
              <a:t>Vasundhara</a:t>
            </a:r>
            <a:r>
              <a:rPr lang="en-US" sz="1600" dirty="0"/>
              <a:t> </a:t>
            </a:r>
            <a:r>
              <a:rPr lang="en-US" sz="1600" dirty="0" err="1"/>
              <a:t>Sanwar</a:t>
            </a:r>
            <a:r>
              <a:rPr lang="en-US" sz="1600" dirty="0"/>
              <a:t> Den - 2 </a:t>
            </a:r>
          </a:p>
          <a:p>
            <a:r>
              <a:rPr lang="en-US" sz="1600" dirty="0" err="1"/>
              <a:t>Udasiyon</a:t>
            </a:r>
            <a:r>
              <a:rPr lang="en-US" sz="1600" dirty="0"/>
              <a:t> </a:t>
            </a:r>
            <a:r>
              <a:rPr lang="en-US" sz="1600" dirty="0" err="1"/>
              <a:t>Ko</a:t>
            </a:r>
            <a:r>
              <a:rPr lang="en-US" sz="1600" dirty="0"/>
              <a:t> Door </a:t>
            </a:r>
            <a:r>
              <a:rPr lang="en-US" sz="1600" dirty="0" err="1"/>
              <a:t>Kar</a:t>
            </a:r>
            <a:r>
              <a:rPr lang="en-US" sz="1600" dirty="0"/>
              <a:t> </a:t>
            </a:r>
            <a:r>
              <a:rPr lang="en-US" sz="1600" dirty="0" err="1"/>
              <a:t>Khushi</a:t>
            </a:r>
            <a:r>
              <a:rPr lang="en-US" sz="1600" dirty="0"/>
              <a:t> </a:t>
            </a:r>
            <a:r>
              <a:rPr lang="en-US" sz="1600" dirty="0" err="1"/>
              <a:t>Ko</a:t>
            </a:r>
            <a:r>
              <a:rPr lang="en-US" sz="1600" dirty="0"/>
              <a:t> </a:t>
            </a:r>
            <a:r>
              <a:rPr lang="en-US" sz="1600" dirty="0" err="1"/>
              <a:t>Bantte</a:t>
            </a:r>
            <a:r>
              <a:rPr lang="en-US" sz="1600" dirty="0"/>
              <a:t> </a:t>
            </a:r>
            <a:r>
              <a:rPr lang="en-US" sz="1600" dirty="0" err="1"/>
              <a:t>Chalen</a:t>
            </a:r>
            <a:endParaRPr lang="en-US" sz="1600" dirty="0"/>
          </a:p>
          <a:p>
            <a:r>
              <a:rPr lang="en-US" sz="1600" dirty="0"/>
              <a:t> </a:t>
            </a:r>
            <a:r>
              <a:rPr lang="en-US" sz="1600" dirty="0" err="1"/>
              <a:t>Gao</a:t>
            </a:r>
            <a:r>
              <a:rPr lang="en-US" sz="1600" dirty="0"/>
              <a:t> </a:t>
            </a:r>
            <a:r>
              <a:rPr lang="en-US" sz="1600" dirty="0" err="1"/>
              <a:t>Aur</a:t>
            </a:r>
            <a:r>
              <a:rPr lang="en-US" sz="1600" dirty="0"/>
              <a:t> </a:t>
            </a:r>
            <a:r>
              <a:rPr lang="en-US" sz="1600" dirty="0" err="1"/>
              <a:t>Shahar</a:t>
            </a:r>
            <a:r>
              <a:rPr lang="en-US" sz="1600" dirty="0"/>
              <a:t> </a:t>
            </a:r>
            <a:r>
              <a:rPr lang="en-US" sz="1600" dirty="0" err="1"/>
              <a:t>Ki</a:t>
            </a:r>
            <a:r>
              <a:rPr lang="en-US" sz="1600" dirty="0"/>
              <a:t> </a:t>
            </a:r>
            <a:r>
              <a:rPr lang="en-US" sz="1600" dirty="0" err="1"/>
              <a:t>Duriyo</a:t>
            </a:r>
            <a:r>
              <a:rPr lang="en-US" sz="1600" dirty="0"/>
              <a:t> </a:t>
            </a:r>
            <a:r>
              <a:rPr lang="en-US" sz="1600" dirty="0" err="1"/>
              <a:t>Ko</a:t>
            </a:r>
            <a:r>
              <a:rPr lang="en-US" sz="1600" dirty="0"/>
              <a:t> </a:t>
            </a:r>
            <a:r>
              <a:rPr lang="en-US" sz="1600" dirty="0" err="1"/>
              <a:t>Patte</a:t>
            </a:r>
            <a:r>
              <a:rPr lang="en-US" sz="1600" dirty="0"/>
              <a:t> </a:t>
            </a:r>
            <a:r>
              <a:rPr lang="en-US" sz="1600" dirty="0" err="1"/>
              <a:t>Chalen</a:t>
            </a:r>
            <a:r>
              <a:rPr lang="en-US" sz="1600" dirty="0"/>
              <a:t> </a:t>
            </a:r>
          </a:p>
          <a:p>
            <a:r>
              <a:rPr lang="en-US" sz="1600" dirty="0" err="1"/>
              <a:t>Gyan</a:t>
            </a:r>
            <a:r>
              <a:rPr lang="en-US" sz="1600" dirty="0"/>
              <a:t> </a:t>
            </a:r>
            <a:r>
              <a:rPr lang="en-US" sz="1600" dirty="0" err="1"/>
              <a:t>Ko</a:t>
            </a:r>
            <a:r>
              <a:rPr lang="en-US" sz="1600" dirty="0"/>
              <a:t> </a:t>
            </a:r>
            <a:r>
              <a:rPr lang="en-US" sz="1600" dirty="0" err="1"/>
              <a:t>Prachar</a:t>
            </a:r>
            <a:r>
              <a:rPr lang="en-US" sz="1600" dirty="0"/>
              <a:t> De </a:t>
            </a:r>
            <a:r>
              <a:rPr lang="en-US" sz="1600" dirty="0" err="1"/>
              <a:t>Prasar</a:t>
            </a:r>
            <a:r>
              <a:rPr lang="en-US" sz="1600" dirty="0"/>
              <a:t> De </a:t>
            </a:r>
            <a:r>
              <a:rPr lang="en-US" sz="1600" dirty="0" err="1"/>
              <a:t>Vigyan</a:t>
            </a:r>
            <a:r>
              <a:rPr lang="en-US" sz="1600" dirty="0"/>
              <a:t> </a:t>
            </a:r>
            <a:r>
              <a:rPr lang="en-US" sz="1600" dirty="0" err="1"/>
              <a:t>Ko</a:t>
            </a:r>
            <a:r>
              <a:rPr lang="en-US" sz="1600" dirty="0"/>
              <a:t> </a:t>
            </a:r>
            <a:r>
              <a:rPr lang="en-US" sz="1600" dirty="0" err="1"/>
              <a:t>Prachar</a:t>
            </a:r>
            <a:r>
              <a:rPr lang="en-US" sz="1600" dirty="0"/>
              <a:t> De </a:t>
            </a:r>
            <a:r>
              <a:rPr lang="en-US" sz="1600" dirty="0" err="1"/>
              <a:t>Prasar</a:t>
            </a:r>
            <a:r>
              <a:rPr lang="en-US" sz="1600" dirty="0"/>
              <a:t> Den </a:t>
            </a:r>
          </a:p>
          <a:p>
            <a:r>
              <a:rPr lang="en-US" sz="1600" dirty="0" err="1"/>
              <a:t>Swayam</a:t>
            </a:r>
            <a:r>
              <a:rPr lang="en-US" sz="1600" dirty="0"/>
              <a:t> </a:t>
            </a:r>
            <a:r>
              <a:rPr lang="en-US" sz="1600" dirty="0" err="1"/>
              <a:t>Saje</a:t>
            </a:r>
            <a:r>
              <a:rPr lang="en-US" sz="1600" dirty="0"/>
              <a:t> </a:t>
            </a:r>
            <a:r>
              <a:rPr lang="en-US" sz="1600" dirty="0" err="1"/>
              <a:t>Vasundhara</a:t>
            </a:r>
            <a:r>
              <a:rPr lang="en-US" sz="1600" dirty="0"/>
              <a:t> </a:t>
            </a:r>
            <a:r>
              <a:rPr lang="en-US" sz="1600" dirty="0" err="1"/>
              <a:t>Sanwar</a:t>
            </a:r>
            <a:r>
              <a:rPr lang="en-US" sz="1600" dirty="0"/>
              <a:t> Den – 2</a:t>
            </a:r>
          </a:p>
          <a:p>
            <a:r>
              <a:rPr lang="en-US" sz="1600" dirty="0"/>
              <a:t> Samarth Bal </a:t>
            </a:r>
            <a:r>
              <a:rPr lang="en-US" sz="1600" dirty="0" err="1"/>
              <a:t>Varidh</a:t>
            </a:r>
            <a:r>
              <a:rPr lang="en-US" sz="1600" dirty="0"/>
              <a:t> </a:t>
            </a:r>
            <a:r>
              <a:rPr lang="en-US" sz="1600" dirty="0" err="1"/>
              <a:t>Aur</a:t>
            </a:r>
            <a:r>
              <a:rPr lang="en-US" sz="1600" dirty="0"/>
              <a:t> </a:t>
            </a:r>
            <a:r>
              <a:rPr lang="en-US" sz="1600" dirty="0" err="1"/>
              <a:t>Nariyan</a:t>
            </a:r>
            <a:r>
              <a:rPr lang="en-US" sz="1600" dirty="0"/>
              <a:t> </a:t>
            </a:r>
            <a:r>
              <a:rPr lang="en-US" sz="1600" dirty="0" err="1"/>
              <a:t>Rahe</a:t>
            </a:r>
            <a:endParaRPr lang="en-US" sz="1600" dirty="0"/>
          </a:p>
          <a:p>
            <a:r>
              <a:rPr lang="en-US" sz="1600" dirty="0"/>
              <a:t> </a:t>
            </a:r>
            <a:r>
              <a:rPr lang="en-US" sz="1600" dirty="0" err="1"/>
              <a:t>Sada</a:t>
            </a:r>
            <a:r>
              <a:rPr lang="en-US" sz="1600" dirty="0"/>
              <a:t> Hare </a:t>
            </a:r>
            <a:r>
              <a:rPr lang="en-US" sz="1600" dirty="0" err="1"/>
              <a:t>Bhare</a:t>
            </a:r>
            <a:r>
              <a:rPr lang="en-US" sz="1600" dirty="0"/>
              <a:t> </a:t>
            </a:r>
            <a:r>
              <a:rPr lang="en-US" sz="1600" dirty="0" err="1"/>
              <a:t>Vano</a:t>
            </a:r>
            <a:r>
              <a:rPr lang="en-US" sz="1600" dirty="0"/>
              <a:t> </a:t>
            </a:r>
            <a:r>
              <a:rPr lang="en-US" sz="1600" dirty="0" err="1"/>
              <a:t>Ki</a:t>
            </a:r>
            <a:r>
              <a:rPr lang="en-US" sz="1600" dirty="0"/>
              <a:t> </a:t>
            </a:r>
            <a:r>
              <a:rPr lang="en-US" sz="1600" dirty="0" err="1"/>
              <a:t>Oudhati</a:t>
            </a:r>
            <a:r>
              <a:rPr lang="en-US" sz="1600" dirty="0"/>
              <a:t> </a:t>
            </a:r>
            <a:r>
              <a:rPr lang="en-US" sz="1600" dirty="0" err="1"/>
              <a:t>Rahe</a:t>
            </a:r>
            <a:r>
              <a:rPr lang="en-US" sz="1600" dirty="0"/>
              <a:t> </a:t>
            </a:r>
          </a:p>
          <a:p>
            <a:r>
              <a:rPr lang="en-US" sz="1600" dirty="0" err="1"/>
              <a:t>Dhara</a:t>
            </a:r>
            <a:r>
              <a:rPr lang="en-US" sz="1600" dirty="0"/>
              <a:t> </a:t>
            </a:r>
            <a:r>
              <a:rPr lang="en-US" sz="1600" dirty="0" err="1"/>
              <a:t>Tarakkiyon</a:t>
            </a:r>
            <a:r>
              <a:rPr lang="en-US" sz="1600" dirty="0"/>
              <a:t> </a:t>
            </a:r>
            <a:r>
              <a:rPr lang="en-US" sz="1600" dirty="0" err="1"/>
              <a:t>Ki</a:t>
            </a:r>
            <a:r>
              <a:rPr lang="en-US" sz="1600" dirty="0"/>
              <a:t> </a:t>
            </a:r>
            <a:r>
              <a:rPr lang="en-US" sz="1600" dirty="0" err="1"/>
              <a:t>Ek</a:t>
            </a:r>
            <a:r>
              <a:rPr lang="en-US" sz="1600" dirty="0"/>
              <a:t> </a:t>
            </a:r>
            <a:r>
              <a:rPr lang="en-US" sz="1600" dirty="0" err="1"/>
              <a:t>Nayi</a:t>
            </a:r>
            <a:r>
              <a:rPr lang="en-US" sz="1600" dirty="0"/>
              <a:t> </a:t>
            </a:r>
            <a:r>
              <a:rPr lang="en-US" sz="1600" dirty="0" err="1"/>
              <a:t>Katar</a:t>
            </a:r>
            <a:r>
              <a:rPr lang="en-US" sz="1600" dirty="0"/>
              <a:t> Den - 2 </a:t>
            </a:r>
          </a:p>
          <a:p>
            <a:r>
              <a:rPr lang="en-US" sz="1600" dirty="0" err="1"/>
              <a:t>Swayam</a:t>
            </a:r>
            <a:r>
              <a:rPr lang="en-US" sz="1600" dirty="0"/>
              <a:t> </a:t>
            </a:r>
            <a:r>
              <a:rPr lang="en-US" sz="1600" dirty="0" err="1"/>
              <a:t>Saje</a:t>
            </a:r>
            <a:r>
              <a:rPr lang="en-US" sz="1600" dirty="0"/>
              <a:t> </a:t>
            </a:r>
            <a:r>
              <a:rPr lang="en-US" sz="1600" dirty="0" err="1"/>
              <a:t>Vasundhara</a:t>
            </a:r>
            <a:r>
              <a:rPr lang="en-US" sz="1600" dirty="0"/>
              <a:t> </a:t>
            </a:r>
            <a:r>
              <a:rPr lang="en-US" sz="1600" dirty="0" err="1"/>
              <a:t>Sanwar</a:t>
            </a:r>
            <a:r>
              <a:rPr lang="en-US" sz="1600" dirty="0"/>
              <a:t> Den – 2</a:t>
            </a:r>
          </a:p>
          <a:p>
            <a:r>
              <a:rPr lang="en-US" sz="1600" dirty="0"/>
              <a:t> Ye </a:t>
            </a:r>
            <a:r>
              <a:rPr lang="en-US" sz="1600" dirty="0" err="1"/>
              <a:t>Jati</a:t>
            </a:r>
            <a:r>
              <a:rPr lang="en-US" sz="1600" dirty="0"/>
              <a:t> </a:t>
            </a:r>
            <a:r>
              <a:rPr lang="en-US" sz="1600" dirty="0" err="1"/>
              <a:t>Dharam</a:t>
            </a:r>
            <a:r>
              <a:rPr lang="en-US" sz="1600" dirty="0"/>
              <a:t> </a:t>
            </a:r>
            <a:r>
              <a:rPr lang="en-US" sz="1600" dirty="0" err="1"/>
              <a:t>Boliyon</a:t>
            </a:r>
            <a:r>
              <a:rPr lang="en-US" sz="1600" dirty="0"/>
              <a:t> Bane No </a:t>
            </a:r>
            <a:r>
              <a:rPr lang="en-US" sz="1600" dirty="0" err="1"/>
              <a:t>Shool</a:t>
            </a:r>
            <a:r>
              <a:rPr lang="en-US" sz="1600" dirty="0"/>
              <a:t> </a:t>
            </a:r>
            <a:r>
              <a:rPr lang="en-US" sz="1600" dirty="0" err="1"/>
              <a:t>Raah</a:t>
            </a:r>
            <a:r>
              <a:rPr lang="en-US" sz="1600" dirty="0"/>
              <a:t> </a:t>
            </a:r>
            <a:r>
              <a:rPr lang="en-US" sz="1600" dirty="0" err="1"/>
              <a:t>Ki</a:t>
            </a:r>
            <a:endParaRPr lang="en-US" sz="1600" dirty="0"/>
          </a:p>
          <a:p>
            <a:r>
              <a:rPr lang="en-US" sz="1600" dirty="0"/>
              <a:t> </a:t>
            </a:r>
            <a:r>
              <a:rPr lang="en-US" sz="1600" dirty="0" err="1"/>
              <a:t>Vdhayen</a:t>
            </a:r>
            <a:r>
              <a:rPr lang="en-US" sz="1600" dirty="0"/>
              <a:t> </a:t>
            </a:r>
            <a:r>
              <a:rPr lang="en-US" sz="1600" dirty="0" err="1"/>
              <a:t>Bel</a:t>
            </a:r>
            <a:r>
              <a:rPr lang="en-US" sz="1600" dirty="0"/>
              <a:t> </a:t>
            </a:r>
            <a:r>
              <a:rPr lang="en-US" sz="1600" dirty="0" err="1"/>
              <a:t>Prem</a:t>
            </a:r>
            <a:r>
              <a:rPr lang="en-US" sz="1600" dirty="0"/>
              <a:t> </a:t>
            </a:r>
            <a:r>
              <a:rPr lang="en-US" sz="1600" dirty="0" err="1"/>
              <a:t>Ki</a:t>
            </a:r>
            <a:r>
              <a:rPr lang="en-US" sz="1600" dirty="0"/>
              <a:t> </a:t>
            </a:r>
            <a:r>
              <a:rPr lang="en-US" sz="1600" dirty="0" err="1"/>
              <a:t>Akhandata</a:t>
            </a:r>
            <a:r>
              <a:rPr lang="en-US" sz="1600" dirty="0"/>
              <a:t> </a:t>
            </a:r>
            <a:r>
              <a:rPr lang="en-US" sz="1600" dirty="0" err="1"/>
              <a:t>Ki</a:t>
            </a:r>
            <a:r>
              <a:rPr lang="en-US" sz="1600" dirty="0"/>
              <a:t> </a:t>
            </a:r>
            <a:r>
              <a:rPr lang="en-US" sz="1600" dirty="0" err="1"/>
              <a:t>Chaah</a:t>
            </a:r>
            <a:r>
              <a:rPr lang="en-US" sz="1600" dirty="0"/>
              <a:t> </a:t>
            </a:r>
            <a:r>
              <a:rPr lang="en-US" sz="1600" dirty="0" err="1"/>
              <a:t>Ki</a:t>
            </a:r>
            <a:r>
              <a:rPr lang="en-US" sz="1600" dirty="0"/>
              <a:t> </a:t>
            </a:r>
            <a:r>
              <a:rPr lang="en-US" sz="1600" dirty="0" err="1"/>
              <a:t>Bhavana</a:t>
            </a:r>
            <a:r>
              <a:rPr lang="en-US" sz="1600" dirty="0"/>
              <a:t> Se ye </a:t>
            </a:r>
            <a:r>
              <a:rPr lang="en-US" sz="1600" dirty="0" err="1"/>
              <a:t>Chaman</a:t>
            </a:r>
            <a:r>
              <a:rPr lang="en-US" sz="1600" dirty="0"/>
              <a:t> </a:t>
            </a:r>
            <a:r>
              <a:rPr lang="en-US" sz="1600" dirty="0" err="1"/>
              <a:t>Nikhar</a:t>
            </a:r>
            <a:r>
              <a:rPr lang="en-US" sz="1600" dirty="0"/>
              <a:t> Den </a:t>
            </a:r>
          </a:p>
          <a:p>
            <a:r>
              <a:rPr lang="en-US" sz="1600" dirty="0" err="1"/>
              <a:t>Swayam</a:t>
            </a:r>
            <a:r>
              <a:rPr lang="en-US" sz="1600" dirty="0"/>
              <a:t> </a:t>
            </a:r>
            <a:r>
              <a:rPr lang="en-US" sz="1600" dirty="0" err="1"/>
              <a:t>Saje</a:t>
            </a:r>
            <a:r>
              <a:rPr lang="en-US" sz="1600" dirty="0"/>
              <a:t> </a:t>
            </a:r>
            <a:r>
              <a:rPr lang="en-US" sz="1600" dirty="0" err="1"/>
              <a:t>Vasundhara</a:t>
            </a:r>
            <a:r>
              <a:rPr lang="en-US" sz="1600" dirty="0"/>
              <a:t> </a:t>
            </a:r>
            <a:r>
              <a:rPr lang="en-US" sz="1600" dirty="0" err="1"/>
              <a:t>Sanwar</a:t>
            </a:r>
            <a:r>
              <a:rPr lang="en-US" sz="1600" dirty="0"/>
              <a:t> Den – 2</a:t>
            </a:r>
          </a:p>
          <a:p>
            <a:r>
              <a:rPr lang="en-US" sz="1600" dirty="0"/>
              <a:t> </a:t>
            </a:r>
            <a:r>
              <a:rPr lang="en-US" sz="1600" dirty="0" err="1"/>
              <a:t>Uthen</a:t>
            </a:r>
            <a:r>
              <a:rPr lang="en-US" sz="1600" dirty="0"/>
              <a:t> </a:t>
            </a:r>
            <a:r>
              <a:rPr lang="en-US" sz="1600" dirty="0" err="1"/>
              <a:t>Samaj</a:t>
            </a:r>
            <a:r>
              <a:rPr lang="en-US" sz="1600" dirty="0"/>
              <a:t> </a:t>
            </a:r>
            <a:r>
              <a:rPr lang="en-US" sz="1600" dirty="0" err="1"/>
              <a:t>Ke</a:t>
            </a:r>
            <a:r>
              <a:rPr lang="en-US" sz="1600" dirty="0"/>
              <a:t> </a:t>
            </a:r>
            <a:r>
              <a:rPr lang="en-US" sz="1600" dirty="0" err="1"/>
              <a:t>Liye</a:t>
            </a:r>
            <a:r>
              <a:rPr lang="en-US" sz="1600" dirty="0"/>
              <a:t> </a:t>
            </a:r>
            <a:r>
              <a:rPr lang="en-US" sz="1600" dirty="0" err="1"/>
              <a:t>uthen</a:t>
            </a:r>
            <a:r>
              <a:rPr lang="en-US" sz="1600" dirty="0"/>
              <a:t> - </a:t>
            </a:r>
            <a:r>
              <a:rPr lang="en-US" sz="1600" dirty="0" err="1"/>
              <a:t>Uthen</a:t>
            </a:r>
            <a:r>
              <a:rPr lang="en-US" sz="1600" dirty="0"/>
              <a:t> </a:t>
            </a:r>
          </a:p>
          <a:p>
            <a:r>
              <a:rPr lang="en-US" sz="1600" dirty="0" err="1"/>
              <a:t>Jagen</a:t>
            </a:r>
            <a:r>
              <a:rPr lang="en-US" sz="1600" dirty="0"/>
              <a:t> </a:t>
            </a:r>
            <a:r>
              <a:rPr lang="en-US" sz="1600" dirty="0" err="1"/>
              <a:t>Swarashtra</a:t>
            </a:r>
            <a:r>
              <a:rPr lang="en-US" sz="1600" dirty="0"/>
              <a:t> </a:t>
            </a:r>
            <a:r>
              <a:rPr lang="en-US" sz="1600" dirty="0" err="1"/>
              <a:t>ke</a:t>
            </a:r>
            <a:r>
              <a:rPr lang="en-US" sz="1600" dirty="0"/>
              <a:t> </a:t>
            </a:r>
            <a:r>
              <a:rPr lang="en-US" sz="1600" dirty="0" err="1"/>
              <a:t>Liye</a:t>
            </a:r>
            <a:r>
              <a:rPr lang="en-US" sz="1600" dirty="0"/>
              <a:t> </a:t>
            </a:r>
            <a:r>
              <a:rPr lang="en-US" sz="1600" dirty="0" err="1"/>
              <a:t>Jagen</a:t>
            </a:r>
            <a:r>
              <a:rPr lang="en-US" sz="1600" dirty="0"/>
              <a:t> - </a:t>
            </a:r>
            <a:r>
              <a:rPr lang="en-US" sz="1600" dirty="0" err="1"/>
              <a:t>Jagen</a:t>
            </a:r>
            <a:r>
              <a:rPr lang="en-US" sz="1600" dirty="0"/>
              <a:t> </a:t>
            </a:r>
          </a:p>
          <a:p>
            <a:r>
              <a:rPr lang="en-US" sz="1600" dirty="0" err="1"/>
              <a:t>Swyam</a:t>
            </a:r>
            <a:r>
              <a:rPr lang="en-US" sz="1600" dirty="0"/>
              <a:t> </a:t>
            </a:r>
            <a:r>
              <a:rPr lang="en-US" sz="1600" dirty="0" err="1"/>
              <a:t>Saje</a:t>
            </a:r>
            <a:r>
              <a:rPr lang="en-US" sz="1600" dirty="0"/>
              <a:t> </a:t>
            </a:r>
            <a:r>
              <a:rPr lang="en-US" sz="1600" dirty="0" err="1"/>
              <a:t>Vasundhara</a:t>
            </a:r>
            <a:r>
              <a:rPr lang="en-US" sz="1600" dirty="0"/>
              <a:t> </a:t>
            </a:r>
            <a:r>
              <a:rPr lang="en-US" sz="1600" dirty="0" err="1"/>
              <a:t>Sanwar</a:t>
            </a:r>
            <a:r>
              <a:rPr lang="en-US" sz="1600" dirty="0"/>
              <a:t> Den – 2</a:t>
            </a:r>
          </a:p>
          <a:p>
            <a:endParaRPr lang="en-US" sz="1600" dirty="0"/>
          </a:p>
        </p:txBody>
      </p:sp>
      <p:sp>
        <p:nvSpPr>
          <p:cNvPr id="3" name="Rectangle 2"/>
          <p:cNvSpPr/>
          <p:nvPr/>
        </p:nvSpPr>
        <p:spPr>
          <a:xfrm>
            <a:off x="990600" y="5867400"/>
            <a:ext cx="7772400" cy="338554"/>
          </a:xfrm>
          <a:prstGeom prst="rect">
            <a:avLst/>
          </a:prstGeom>
        </p:spPr>
        <p:txBody>
          <a:bodyPr wrap="square">
            <a:spAutoFit/>
          </a:bodyPr>
          <a:lstStyle/>
          <a:p>
            <a:r>
              <a:rPr lang="en-US" sz="1600" dirty="0"/>
              <a:t>/</a:t>
            </a:r>
          </a:p>
        </p:txBody>
      </p:sp>
      <p:pic>
        <p:nvPicPr>
          <p:cNvPr id="4" name="Picture 3" descr="A picture containing text, outdoor, sign&#10;&#10;Description automatically generated">
            <a:extLst>
              <a:ext uri="{FF2B5EF4-FFF2-40B4-BE49-F238E27FC236}">
                <a16:creationId xmlns:a16="http://schemas.microsoft.com/office/drawing/2014/main" id="{366DDFEE-93DA-44F7-8DAE-968EC6B6C7F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705600" y="609600"/>
            <a:ext cx="778134" cy="79496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1"/>
            <a:ext cx="8610600" cy="7078861"/>
          </a:xfrm>
          <a:prstGeom prst="rect">
            <a:avLst/>
          </a:prstGeom>
        </p:spPr>
        <p:txBody>
          <a:bodyPr wrap="square">
            <a:spAutoFit/>
          </a:bodyPr>
          <a:lstStyle/>
          <a:p>
            <a:pPr fontAlgn="base"/>
            <a:r>
              <a:rPr lang="en-US" sz="2000" b="1" u="sng" dirty="0"/>
              <a:t>NSS </a:t>
            </a:r>
            <a:r>
              <a:rPr lang="en-US" sz="2000" b="1" u="sng" dirty="0" err="1"/>
              <a:t>Raghunath</a:t>
            </a:r>
            <a:r>
              <a:rPr lang="en-US" sz="2000" b="1" u="sng" dirty="0"/>
              <a:t> Girls’ P.G. College, Meerut  NSS </a:t>
            </a:r>
            <a:r>
              <a:rPr lang="en-US" sz="2000" b="1" u="sng" dirty="0" err="1"/>
              <a:t>Programme</a:t>
            </a:r>
            <a:r>
              <a:rPr lang="en-US" sz="2000" b="1" u="sng" dirty="0"/>
              <a:t> Officers</a:t>
            </a:r>
          </a:p>
          <a:p>
            <a:pPr fontAlgn="base"/>
            <a:endParaRPr lang="en-US" sz="2000" b="1" u="sng" dirty="0"/>
          </a:p>
          <a:p>
            <a:pPr fontAlgn="base"/>
            <a:r>
              <a:rPr lang="en-US" dirty="0"/>
              <a:t>NSS was started in one of the most reputed college for women’s in  Uttar Pradesh in the year 1973 with a single unit by </a:t>
            </a:r>
            <a:r>
              <a:rPr lang="en-US" dirty="0" err="1">
                <a:solidFill>
                  <a:srgbClr val="C00000"/>
                </a:solidFill>
              </a:rPr>
              <a:t>Mrs</a:t>
            </a:r>
            <a:r>
              <a:rPr lang="en-US" dirty="0">
                <a:solidFill>
                  <a:srgbClr val="C00000"/>
                </a:solidFill>
              </a:rPr>
              <a:t> Vijay Laxmi </a:t>
            </a:r>
            <a:r>
              <a:rPr lang="en-US" dirty="0" err="1">
                <a:solidFill>
                  <a:srgbClr val="C00000"/>
                </a:solidFill>
              </a:rPr>
              <a:t>Bhal</a:t>
            </a:r>
            <a:r>
              <a:rPr lang="en-US" dirty="0"/>
              <a:t>. She became the founder </a:t>
            </a:r>
            <a:r>
              <a:rPr lang="en-US" dirty="0" err="1"/>
              <a:t>Programme</a:t>
            </a:r>
            <a:r>
              <a:rPr lang="en-US" dirty="0"/>
              <a:t> Office Of NSS unit.</a:t>
            </a:r>
          </a:p>
          <a:p>
            <a:pPr fontAlgn="base"/>
            <a:r>
              <a:rPr lang="en-US" dirty="0"/>
              <a:t>Dr </a:t>
            </a:r>
            <a:r>
              <a:rPr lang="en-US" dirty="0" err="1"/>
              <a:t>Sarojini</a:t>
            </a:r>
            <a:r>
              <a:rPr lang="en-US" dirty="0"/>
              <a:t> </a:t>
            </a:r>
            <a:r>
              <a:rPr lang="en-US" dirty="0" err="1"/>
              <a:t>Vasan</a:t>
            </a:r>
            <a:r>
              <a:rPr lang="en-US" dirty="0"/>
              <a:t> acted as </a:t>
            </a:r>
            <a:r>
              <a:rPr lang="en-US" dirty="0" err="1"/>
              <a:t>Programme</a:t>
            </a:r>
            <a:r>
              <a:rPr lang="en-US" dirty="0"/>
              <a:t> Officer of Unit 1 from 1978-2000.</a:t>
            </a:r>
          </a:p>
          <a:p>
            <a:pPr fontAlgn="base"/>
            <a:r>
              <a:rPr lang="en-US" dirty="0"/>
              <a:t>Dr </a:t>
            </a:r>
            <a:r>
              <a:rPr lang="en-US" dirty="0" err="1"/>
              <a:t>Uttra</a:t>
            </a:r>
            <a:r>
              <a:rPr lang="en-US" dirty="0"/>
              <a:t> Gupta </a:t>
            </a:r>
          </a:p>
          <a:p>
            <a:pPr fontAlgn="base"/>
            <a:r>
              <a:rPr lang="en-US" dirty="0"/>
              <a:t>Dr </a:t>
            </a:r>
            <a:r>
              <a:rPr lang="en-US" dirty="0" err="1"/>
              <a:t>Manjeet</a:t>
            </a:r>
            <a:r>
              <a:rPr lang="en-US" dirty="0"/>
              <a:t> </a:t>
            </a:r>
            <a:r>
              <a:rPr lang="en-US" dirty="0" err="1"/>
              <a:t>Kaur</a:t>
            </a:r>
            <a:r>
              <a:rPr lang="en-US" dirty="0"/>
              <a:t>  Unit 1                    1997-2005</a:t>
            </a:r>
          </a:p>
          <a:p>
            <a:pPr fontAlgn="base"/>
            <a:r>
              <a:rPr lang="en-US" dirty="0"/>
              <a:t>Dr </a:t>
            </a:r>
            <a:r>
              <a:rPr lang="en-US" dirty="0" err="1"/>
              <a:t>Sunita</a:t>
            </a:r>
            <a:r>
              <a:rPr lang="en-US" dirty="0"/>
              <a:t> Unit 2                                  1999</a:t>
            </a:r>
          </a:p>
          <a:p>
            <a:pPr fontAlgn="base"/>
            <a:r>
              <a:rPr lang="en-US" dirty="0"/>
              <a:t>Dr </a:t>
            </a:r>
            <a:r>
              <a:rPr lang="en-US" dirty="0" err="1"/>
              <a:t>Madhu</a:t>
            </a:r>
            <a:r>
              <a:rPr lang="en-US" dirty="0"/>
              <a:t> </a:t>
            </a:r>
            <a:r>
              <a:rPr lang="en-US" dirty="0" err="1"/>
              <a:t>Rajput</a:t>
            </a:r>
            <a:r>
              <a:rPr lang="en-US" dirty="0"/>
              <a:t> Unit 2                   1999-2001</a:t>
            </a:r>
          </a:p>
          <a:p>
            <a:pPr fontAlgn="base"/>
            <a:r>
              <a:rPr lang="en-US" dirty="0"/>
              <a:t>Dr </a:t>
            </a:r>
            <a:r>
              <a:rPr lang="en-US" dirty="0" err="1"/>
              <a:t>Anuradha</a:t>
            </a:r>
            <a:r>
              <a:rPr lang="en-US" dirty="0"/>
              <a:t> Unit 2                           2001-2003</a:t>
            </a:r>
          </a:p>
          <a:p>
            <a:pPr fontAlgn="base"/>
            <a:r>
              <a:rPr lang="en-US" dirty="0"/>
              <a:t>Dr </a:t>
            </a:r>
            <a:r>
              <a:rPr lang="en-US" dirty="0" err="1"/>
              <a:t>Bina</a:t>
            </a:r>
            <a:r>
              <a:rPr lang="en-US" dirty="0"/>
              <a:t> </a:t>
            </a:r>
            <a:r>
              <a:rPr lang="en-US" dirty="0" err="1"/>
              <a:t>Rai</a:t>
            </a:r>
            <a:r>
              <a:rPr lang="en-US" dirty="0"/>
              <a:t>  Unit 2                             2003-2007</a:t>
            </a:r>
          </a:p>
          <a:p>
            <a:pPr fontAlgn="base"/>
            <a:r>
              <a:rPr lang="en-US" dirty="0"/>
              <a:t>Dr </a:t>
            </a:r>
            <a:r>
              <a:rPr lang="en-US" dirty="0" err="1"/>
              <a:t>Vandana</a:t>
            </a:r>
            <a:r>
              <a:rPr lang="en-US" dirty="0"/>
              <a:t> </a:t>
            </a:r>
            <a:r>
              <a:rPr lang="en-US" dirty="0" err="1"/>
              <a:t>Agarwal</a:t>
            </a:r>
            <a:r>
              <a:rPr lang="en-US" dirty="0"/>
              <a:t>  Unit 1            2005-2009</a:t>
            </a:r>
          </a:p>
          <a:p>
            <a:pPr fontAlgn="base"/>
            <a:r>
              <a:rPr lang="en-US" dirty="0"/>
              <a:t>Dr </a:t>
            </a:r>
            <a:r>
              <a:rPr lang="en-US" dirty="0" err="1"/>
              <a:t>Veena</a:t>
            </a:r>
            <a:r>
              <a:rPr lang="en-US" dirty="0"/>
              <a:t> Shankar  Unit 2                2007-2015</a:t>
            </a:r>
          </a:p>
          <a:p>
            <a:pPr fontAlgn="base"/>
            <a:r>
              <a:rPr lang="en-US" dirty="0" err="1"/>
              <a:t>Mrs</a:t>
            </a:r>
            <a:r>
              <a:rPr lang="en-US" dirty="0"/>
              <a:t> </a:t>
            </a:r>
            <a:r>
              <a:rPr lang="en-US" dirty="0" err="1"/>
              <a:t>Chhaya</a:t>
            </a:r>
            <a:r>
              <a:rPr lang="en-US" dirty="0"/>
              <a:t>  Unit 1                           2009-2012</a:t>
            </a:r>
          </a:p>
          <a:p>
            <a:pPr fontAlgn="base"/>
            <a:r>
              <a:rPr lang="en-US" dirty="0"/>
              <a:t>Dr </a:t>
            </a:r>
            <a:r>
              <a:rPr lang="en-US" dirty="0" err="1"/>
              <a:t>KalpanaChaudhary</a:t>
            </a:r>
            <a:r>
              <a:rPr lang="en-US" dirty="0"/>
              <a:t> Unit 2           2012-2015</a:t>
            </a:r>
          </a:p>
          <a:p>
            <a:pPr fontAlgn="base"/>
            <a:r>
              <a:rPr lang="en-US" dirty="0"/>
              <a:t>Dr </a:t>
            </a:r>
            <a:r>
              <a:rPr lang="en-US" dirty="0" err="1"/>
              <a:t>Amita</a:t>
            </a:r>
            <a:r>
              <a:rPr lang="en-US" dirty="0"/>
              <a:t> Sharma Unit 1                    2016-2020</a:t>
            </a:r>
          </a:p>
          <a:p>
            <a:pPr fontAlgn="base"/>
            <a:r>
              <a:rPr lang="en-US" dirty="0"/>
              <a:t>Dr </a:t>
            </a:r>
            <a:r>
              <a:rPr lang="en-US" dirty="0" err="1"/>
              <a:t>Manju</a:t>
            </a:r>
            <a:r>
              <a:rPr lang="en-US" dirty="0"/>
              <a:t> Singh Unit 2                       2016-2019</a:t>
            </a:r>
          </a:p>
          <a:p>
            <a:pPr fontAlgn="base"/>
            <a:r>
              <a:rPr lang="en-US" dirty="0"/>
              <a:t>Dr </a:t>
            </a:r>
            <a:r>
              <a:rPr lang="en-US" dirty="0" err="1"/>
              <a:t>Shweta</a:t>
            </a:r>
            <a:r>
              <a:rPr lang="en-US" dirty="0"/>
              <a:t> Sharma Unit 2                  2019-2020</a:t>
            </a:r>
          </a:p>
          <a:p>
            <a:pPr fontAlgn="base"/>
            <a:r>
              <a:rPr lang="en-US" dirty="0" err="1"/>
              <a:t>Mrs</a:t>
            </a:r>
            <a:r>
              <a:rPr lang="en-US" dirty="0"/>
              <a:t> Manisha Singhal  Unit 1              2020- 2023</a:t>
            </a:r>
          </a:p>
          <a:p>
            <a:pPr fontAlgn="base"/>
            <a:r>
              <a:rPr lang="en-US" dirty="0" err="1"/>
              <a:t>Mrs</a:t>
            </a:r>
            <a:r>
              <a:rPr lang="en-US" dirty="0"/>
              <a:t> Preeti  Unit 2                                2020- 2023</a:t>
            </a:r>
          </a:p>
          <a:p>
            <a:pPr fontAlgn="base"/>
            <a:r>
              <a:rPr lang="en-US" dirty="0"/>
              <a:t>Mrs. </a:t>
            </a:r>
            <a:r>
              <a:rPr lang="en-US" dirty="0" err="1"/>
              <a:t>Nirlep</a:t>
            </a:r>
            <a:r>
              <a:rPr lang="en-US" dirty="0"/>
              <a:t> Kaur 	Unit 1	           2024 onwards</a:t>
            </a:r>
          </a:p>
          <a:p>
            <a:pPr fontAlgn="base"/>
            <a:r>
              <a:rPr lang="en-US" dirty="0"/>
              <a:t>Prof. Rajni Shrivastava  Unit 2     2024 onwards</a:t>
            </a:r>
          </a:p>
          <a:p>
            <a:pPr fontAlgn="base"/>
            <a:endParaRPr lang="en-US" dirty="0"/>
          </a:p>
          <a:p>
            <a:pPr fontAlgn="base"/>
            <a:r>
              <a:rPr lang="en-US" dirty="0"/>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1199</Words>
  <Application>Microsoft Office PowerPoint</Application>
  <PresentationFormat>On-screen Show (4:3)</PresentationFormat>
  <Paragraphs>111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Aharoni</vt:lpstr>
      <vt:lpstr>Arial</vt:lpstr>
      <vt:lpstr>Calibri</vt:lpstr>
      <vt:lpstr>Josefin Sans</vt:lpstr>
      <vt:lpstr>Nunito</vt: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sonika choudhary</cp:lastModifiedBy>
  <cp:revision>34</cp:revision>
  <dcterms:created xsi:type="dcterms:W3CDTF">2021-11-24T00:56:28Z</dcterms:created>
  <dcterms:modified xsi:type="dcterms:W3CDTF">2024-12-31T10:50:26Z</dcterms:modified>
</cp:coreProperties>
</file>